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444" r:id="rId3"/>
    <p:sldId id="429" r:id="rId5"/>
    <p:sldId id="387" r:id="rId6"/>
    <p:sldId id="480" r:id="rId7"/>
    <p:sldId id="428" r:id="rId8"/>
    <p:sldId id="504" r:id="rId9"/>
    <p:sldId id="505" r:id="rId10"/>
    <p:sldId id="506" r:id="rId11"/>
    <p:sldId id="507" r:id="rId12"/>
    <p:sldId id="529" r:id="rId13"/>
    <p:sldId id="530" r:id="rId14"/>
    <p:sldId id="534" r:id="rId15"/>
    <p:sldId id="531" r:id="rId16"/>
    <p:sldId id="532" r:id="rId17"/>
    <p:sldId id="533" r:id="rId18"/>
    <p:sldId id="403" r:id="rId19"/>
    <p:sldId id="446" r:id="rId20"/>
    <p:sldId id="450" r:id="rId21"/>
    <p:sldId id="402" r:id="rId22"/>
    <p:sldId id="425" r:id="rId23"/>
    <p:sldId id="483" r:id="rId24"/>
    <p:sldId id="544" r:id="rId25"/>
  </p:sldIdLst>
  <p:sldSz cx="12192000" cy="6858000"/>
  <p:notesSz cx="6858000" cy="9144000"/>
  <p:embeddedFontLst>
    <p:embeddedFont>
      <p:font typeface="华文细黑" panose="02010600040101010101" pitchFamily="2" charset="-122"/>
      <p:regular r:id="rId29"/>
    </p:embeddedFont>
    <p:embeddedFont>
      <p:font typeface="微软雅黑" panose="020B0503020204020204" pitchFamily="34" charset="-122"/>
      <p:regular r:id="rId30"/>
    </p:embeddedFont>
    <p:embeddedFont>
      <p:font typeface="汉仪大黑简" panose="02010600000101010101" charset="-122"/>
      <p:regular r:id="rId31"/>
    </p:embeddedFont>
  </p:embeddedFontLst>
  <p:custDataLst>
    <p:tags r:id="rId32"/>
  </p:custDataLst>
  <p:defaultTex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564515" indent="-8064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1130300" indent="-16319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696085" indent="-24511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2259965" indent="-32575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418080" algn="l" defTabSz="967105"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901950" algn="l" defTabSz="967105"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385185" algn="l" defTabSz="967105"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869055" algn="l" defTabSz="967105"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B4D"/>
    <a:srgbClr val="E5BD43"/>
    <a:srgbClr val="F7F652"/>
    <a:srgbClr val="FFD791"/>
    <a:srgbClr val="C00000"/>
    <a:srgbClr val="DED2C2"/>
    <a:srgbClr val="292A25"/>
    <a:srgbClr val="BF0100"/>
    <a:srgbClr val="D83C2A"/>
    <a:srgbClr val="DA3D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94651" autoAdjust="0"/>
  </p:normalViewPr>
  <p:slideViewPr>
    <p:cSldViewPr>
      <p:cViewPr varScale="1">
        <p:scale>
          <a:sx n="79" d="100"/>
          <a:sy n="79" d="100"/>
        </p:scale>
        <p:origin x="828" y="54"/>
      </p:cViewPr>
      <p:guideLst>
        <p:guide orient="horz" pos="1848"/>
        <p:guide orient="horz" pos="378"/>
        <p:guide orient="horz" pos="3274"/>
        <p:guide orient="horz" pos="3571"/>
        <p:guide orient="horz" pos="4111"/>
        <p:guide pos="392"/>
        <p:guide pos="3840"/>
        <p:guide pos="7287"/>
      </p:guideLst>
    </p:cSldViewPr>
  </p:slideViewPr>
  <p:notesTextViewPr>
    <p:cViewPr>
      <p:scale>
        <a:sx n="100" d="100"/>
        <a:sy n="100" d="100"/>
      </p:scale>
      <p:origin x="0" y="0"/>
    </p:cViewPr>
  </p:notesTextViewPr>
  <p:sorterViewPr>
    <p:cViewPr>
      <p:scale>
        <a:sx n="40" d="100"/>
        <a:sy n="40" d="100"/>
      </p:scale>
      <p:origin x="0" y="0"/>
    </p:cViewPr>
  </p:sorterViewPr>
  <p:notesViewPr>
    <p:cSldViewPr>
      <p:cViewPr varScale="1">
        <p:scale>
          <a:sx n="63" d="100"/>
          <a:sy n="63" d="100"/>
        </p:scale>
        <p:origin x="-21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1.xml"/><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b="0"/>
            </a:lvl1pPr>
          </a:lstStyle>
          <a:p>
            <a:pPr>
              <a:defRPr/>
            </a:pPr>
            <a:endParaRPr lang="en-US" altLang="zh-CN"/>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0"/>
            </a:lvl1pPr>
          </a:lstStyle>
          <a:p>
            <a:pPr>
              <a:defRPr/>
            </a:pPr>
            <a:endParaRPr lang="en-US" altLang="zh-CN"/>
          </a:p>
        </p:txBody>
      </p:sp>
      <p:sp>
        <p:nvSpPr>
          <p:cNvPr id="604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b="0"/>
            </a:lvl1pPr>
          </a:lstStyle>
          <a:p>
            <a:pPr>
              <a:defRPr/>
            </a:pPr>
            <a:endParaRPr lang="en-US" altLang="zh-CN"/>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b="0"/>
            </a:lvl1pPr>
          </a:lstStyle>
          <a:p>
            <a:pPr>
              <a:defRPr/>
            </a:pPr>
            <a:fld id="{CA5E8DB0-55DC-4221-A99C-988BCD133BF3}"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65" kern="1200">
        <a:solidFill>
          <a:schemeClr val="tx1"/>
        </a:solidFill>
        <a:latin typeface="Arial" panose="020B0604020202020204" pitchFamily="34" charset="0"/>
        <a:ea typeface="宋体" panose="02010600030101010101" pitchFamily="2" charset="-122"/>
        <a:cs typeface="+mn-cs"/>
      </a:defRPr>
    </a:lvl1pPr>
    <a:lvl2pPr marL="564515" algn="l" rtl="0" eaLnBrk="0" fontAlgn="base" hangingPunct="0">
      <a:spcBef>
        <a:spcPct val="30000"/>
      </a:spcBef>
      <a:spcAft>
        <a:spcPct val="0"/>
      </a:spcAft>
      <a:defRPr sz="1465" kern="1200">
        <a:solidFill>
          <a:schemeClr val="tx1"/>
        </a:solidFill>
        <a:latin typeface="Arial" panose="020B0604020202020204" pitchFamily="34" charset="0"/>
        <a:ea typeface="宋体" panose="02010600030101010101" pitchFamily="2" charset="-122"/>
        <a:cs typeface="+mn-cs"/>
      </a:defRPr>
    </a:lvl2pPr>
    <a:lvl3pPr marL="1130300" algn="l" rtl="0" eaLnBrk="0" fontAlgn="base" hangingPunct="0">
      <a:spcBef>
        <a:spcPct val="30000"/>
      </a:spcBef>
      <a:spcAft>
        <a:spcPct val="0"/>
      </a:spcAft>
      <a:defRPr sz="1465" kern="1200">
        <a:solidFill>
          <a:schemeClr val="tx1"/>
        </a:solidFill>
        <a:latin typeface="Arial" panose="020B0604020202020204" pitchFamily="34" charset="0"/>
        <a:ea typeface="宋体" panose="02010600030101010101" pitchFamily="2" charset="-122"/>
        <a:cs typeface="+mn-cs"/>
      </a:defRPr>
    </a:lvl3pPr>
    <a:lvl4pPr marL="1696085" algn="l" rtl="0" eaLnBrk="0" fontAlgn="base" hangingPunct="0">
      <a:spcBef>
        <a:spcPct val="30000"/>
      </a:spcBef>
      <a:spcAft>
        <a:spcPct val="0"/>
      </a:spcAft>
      <a:defRPr sz="1465" kern="1200">
        <a:solidFill>
          <a:schemeClr val="tx1"/>
        </a:solidFill>
        <a:latin typeface="Arial" panose="020B0604020202020204" pitchFamily="34" charset="0"/>
        <a:ea typeface="宋体" panose="02010600030101010101" pitchFamily="2" charset="-122"/>
        <a:cs typeface="+mn-cs"/>
      </a:defRPr>
    </a:lvl4pPr>
    <a:lvl5pPr marL="2259965" algn="l" rtl="0" eaLnBrk="0" fontAlgn="base" hangingPunct="0">
      <a:spcBef>
        <a:spcPct val="30000"/>
      </a:spcBef>
      <a:spcAft>
        <a:spcPct val="0"/>
      </a:spcAft>
      <a:defRPr sz="1465" kern="1200">
        <a:solidFill>
          <a:schemeClr val="tx1"/>
        </a:solidFill>
        <a:latin typeface="Arial" panose="020B0604020202020204" pitchFamily="34" charset="0"/>
        <a:ea typeface="宋体" panose="02010600030101010101" pitchFamily="2" charset="-122"/>
        <a:cs typeface="+mn-cs"/>
      </a:defRPr>
    </a:lvl5pPr>
    <a:lvl6pPr marL="2827020" algn="l" defTabSz="1130935" rtl="0" eaLnBrk="1" latinLnBrk="0" hangingPunct="1">
      <a:defRPr sz="1465" kern="1200">
        <a:solidFill>
          <a:schemeClr val="tx1"/>
        </a:solidFill>
        <a:latin typeface="+mn-lt"/>
        <a:ea typeface="+mn-ea"/>
        <a:cs typeface="+mn-cs"/>
      </a:defRPr>
    </a:lvl6pPr>
    <a:lvl7pPr marL="3392170" algn="l" defTabSz="1130935" rtl="0" eaLnBrk="1" latinLnBrk="0" hangingPunct="1">
      <a:defRPr sz="1465" kern="1200">
        <a:solidFill>
          <a:schemeClr val="tx1"/>
        </a:solidFill>
        <a:latin typeface="+mn-lt"/>
        <a:ea typeface="+mn-ea"/>
        <a:cs typeface="+mn-cs"/>
      </a:defRPr>
    </a:lvl7pPr>
    <a:lvl8pPr marL="3957320" algn="l" defTabSz="1130935" rtl="0" eaLnBrk="1" latinLnBrk="0" hangingPunct="1">
      <a:defRPr sz="1465" kern="1200">
        <a:solidFill>
          <a:schemeClr val="tx1"/>
        </a:solidFill>
        <a:latin typeface="+mn-lt"/>
        <a:ea typeface="+mn-ea"/>
        <a:cs typeface="+mn-cs"/>
      </a:defRPr>
    </a:lvl8pPr>
    <a:lvl9pPr marL="4523105" algn="l" defTabSz="1130935" rtl="0" eaLnBrk="1" latinLnBrk="0" hangingPunct="1">
      <a:defRPr sz="146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14" name=""/>
        <p:cNvGrpSpPr/>
        <p:nvPr/>
      </p:nvGrpSpPr>
      <p:grpSpPr>
        <a:xfrm>
          <a:off x="0" y="0"/>
          <a:ext cx="0" cy="0"/>
          <a:chOff x="0" y="0"/>
          <a:chExt cx="0" cy="0"/>
        </a:xfrm>
      </p:grpSpPr>
      <p:sp>
        <p:nvSpPr>
          <p:cNvPr id="1048723" name="幻灯片图像占位符 1"/>
          <p:cNvSpPr>
            <a:spLocks noGrp="1" noRot="1" noChangeAspect="1"/>
          </p:cNvSpPr>
          <p:nvPr>
            <p:ph type="sldImg"/>
          </p:nvPr>
        </p:nvSpPr>
        <p:spPr>
          <a:xfrm>
            <a:off x="381000" y="685800"/>
            <a:ext cx="6096000" cy="3429000"/>
          </a:xfrm>
        </p:spPr>
      </p:sp>
      <p:sp>
        <p:nvSpPr>
          <p:cNvPr id="1048724" name="备注占位符 2"/>
          <p:cNvSpPr>
            <a:spLocks noGrp="1"/>
          </p:cNvSpPr>
          <p:nvPr>
            <p:ph type="body" idx="1"/>
          </p:nvPr>
        </p:nvSpPr>
        <p:spPr/>
        <p:txBody>
          <a:bodyPr>
            <a:normAutofit/>
          </a:bodyPr>
          <a:p>
            <a:endParaRPr lang="zh-CN" altLang="en-US" dirty="0"/>
          </a:p>
        </p:txBody>
      </p:sp>
      <p:sp>
        <p:nvSpPr>
          <p:cNvPr id="1048725" name="灯片编号占位符 3"/>
          <p:cNvSpPr>
            <a:spLocks noGrp="1"/>
          </p:cNvSpPr>
          <p:nvPr>
            <p:ph type="sldNum" sz="quarter" idx="10"/>
          </p:nvPr>
        </p:nvSpPr>
        <p:spPr/>
        <p:txBody>
          <a:bodyPr/>
          <a:p>
            <a:fld id="{CA5E8DB0-55DC-4221-A99C-988BCD133BF3}" type="slidenum">
              <a:rPr lang="en-US" altLang="zh-CN" smtClean="0"/>
            </a:fld>
            <a:endParaRPr lang="en-US"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17" name=""/>
        <p:cNvGrpSpPr/>
        <p:nvPr/>
      </p:nvGrpSpPr>
      <p:grpSpPr>
        <a:xfrm>
          <a:off x="0" y="0"/>
          <a:ext cx="0" cy="0"/>
          <a:chOff x="0" y="0"/>
          <a:chExt cx="0" cy="0"/>
        </a:xfrm>
      </p:grpSpPr>
      <p:sp>
        <p:nvSpPr>
          <p:cNvPr id="1048729" name="幻灯片图像占位符 1"/>
          <p:cNvSpPr>
            <a:spLocks noGrp="1" noRot="1" noChangeAspect="1"/>
          </p:cNvSpPr>
          <p:nvPr>
            <p:ph type="sldImg"/>
          </p:nvPr>
        </p:nvSpPr>
        <p:spPr>
          <a:xfrm>
            <a:off x="381000" y="685800"/>
            <a:ext cx="6096000" cy="3429000"/>
          </a:xfrm>
        </p:spPr>
      </p:sp>
      <p:sp>
        <p:nvSpPr>
          <p:cNvPr id="1048730" name="备注占位符 2"/>
          <p:cNvSpPr>
            <a:spLocks noGrp="1"/>
          </p:cNvSpPr>
          <p:nvPr>
            <p:ph type="body" idx="1"/>
          </p:nvPr>
        </p:nvSpPr>
        <p:spPr/>
        <p:txBody>
          <a:bodyPr>
            <a:normAutofit/>
          </a:bodyPr>
          <a:p>
            <a:endParaRPr lang="zh-CN" altLang="en-US"/>
          </a:p>
        </p:txBody>
      </p:sp>
      <p:sp>
        <p:nvSpPr>
          <p:cNvPr id="1048731" name="灯片编号占位符 3"/>
          <p:cNvSpPr>
            <a:spLocks noGrp="1"/>
          </p:cNvSpPr>
          <p:nvPr>
            <p:ph type="sldNum" sz="quarter" idx="10"/>
          </p:nvPr>
        </p:nvSpPr>
        <p:spPr/>
        <p:txBody>
          <a:bodyPr/>
          <a:p>
            <a:fld id="{CA5E8DB0-55DC-4221-A99C-988BCD133BF3}" type="slidenum">
              <a:rPr lang="en-US" altLang="zh-CN" smtClean="0"/>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sp>
        <p:nvSpPr>
          <p:cNvPr id="1048743" name="幻灯片图像占位符 1"/>
          <p:cNvSpPr>
            <a:spLocks noGrp="1" noRot="1" noChangeAspect="1"/>
          </p:cNvSpPr>
          <p:nvPr>
            <p:ph type="sldImg"/>
          </p:nvPr>
        </p:nvSpPr>
        <p:spPr>
          <a:xfrm>
            <a:off x="381000" y="685800"/>
            <a:ext cx="6096000" cy="3429000"/>
          </a:xfrm>
        </p:spPr>
      </p:sp>
      <p:sp>
        <p:nvSpPr>
          <p:cNvPr id="1048744" name="备注占位符 2"/>
          <p:cNvSpPr>
            <a:spLocks noGrp="1"/>
          </p:cNvSpPr>
          <p:nvPr>
            <p:ph type="body" idx="1"/>
          </p:nvPr>
        </p:nvSpPr>
        <p:spPr/>
        <p:txBody>
          <a:bodyPr>
            <a:normAutofit/>
          </a:bodyPr>
          <a:p>
            <a:endParaRPr lang="zh-CN" altLang="en-US"/>
          </a:p>
        </p:txBody>
      </p:sp>
      <p:sp>
        <p:nvSpPr>
          <p:cNvPr id="1048745" name="灯片编号占位符 3"/>
          <p:cNvSpPr>
            <a:spLocks noGrp="1"/>
          </p:cNvSpPr>
          <p:nvPr>
            <p:ph type="sldNum" sz="quarter" idx="10"/>
          </p:nvPr>
        </p:nvSpPr>
        <p:spPr/>
        <p:txBody>
          <a:bodyPr/>
          <a:p>
            <a:fld id="{CA5E8DB0-55DC-4221-A99C-988BCD133BF3}" type="slidenum">
              <a:rPr lang="en-US" altLang="zh-CN" smtClean="0"/>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25" name=""/>
        <p:cNvGrpSpPr/>
        <p:nvPr/>
      </p:nvGrpSpPr>
      <p:grpSpPr>
        <a:xfrm>
          <a:off x="0" y="0"/>
          <a:ext cx="0" cy="0"/>
          <a:chOff x="0" y="0"/>
          <a:chExt cx="0" cy="0"/>
        </a:xfrm>
      </p:grpSpPr>
      <p:sp>
        <p:nvSpPr>
          <p:cNvPr id="1048749" name="幻灯片图像占位符 1"/>
          <p:cNvSpPr>
            <a:spLocks noGrp="1" noRot="1" noChangeAspect="1"/>
          </p:cNvSpPr>
          <p:nvPr>
            <p:ph type="sldImg"/>
          </p:nvPr>
        </p:nvSpPr>
        <p:spPr>
          <a:xfrm>
            <a:off x="381000" y="685800"/>
            <a:ext cx="6096000" cy="3429000"/>
          </a:xfrm>
        </p:spPr>
      </p:sp>
      <p:sp>
        <p:nvSpPr>
          <p:cNvPr id="1048750" name="备注占位符 2"/>
          <p:cNvSpPr>
            <a:spLocks noGrp="1"/>
          </p:cNvSpPr>
          <p:nvPr>
            <p:ph type="body" idx="1"/>
          </p:nvPr>
        </p:nvSpPr>
        <p:spPr/>
        <p:txBody>
          <a:bodyPr>
            <a:normAutofit/>
          </a:bodyPr>
          <a:p>
            <a:endParaRPr lang="zh-CN" altLang="en-US"/>
          </a:p>
        </p:txBody>
      </p:sp>
      <p:sp>
        <p:nvSpPr>
          <p:cNvPr id="1048751" name="灯片编号占位符 3"/>
          <p:cNvSpPr>
            <a:spLocks noGrp="1"/>
          </p:cNvSpPr>
          <p:nvPr>
            <p:ph type="sldNum" sz="quarter" idx="10"/>
          </p:nvPr>
        </p:nvSpPr>
        <p:spPr/>
        <p:txBody>
          <a:bodyPr/>
          <a:p>
            <a:fld id="{CA5E8DB0-55DC-4221-A99C-988BCD133BF3}" type="slidenum">
              <a:rPr lang="en-US" altLang="zh-CN"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80" name=""/>
        <p:cNvGrpSpPr/>
        <p:nvPr/>
      </p:nvGrpSpPr>
      <p:grpSpPr>
        <a:xfrm>
          <a:off x="0" y="0"/>
          <a:ext cx="0" cy="0"/>
          <a:chOff x="0" y="0"/>
          <a:chExt cx="0" cy="0"/>
        </a:xfrm>
      </p:grpSpPr>
      <p:sp>
        <p:nvSpPr>
          <p:cNvPr id="1048885" name="幻灯片图像占位符 1"/>
          <p:cNvSpPr>
            <a:spLocks noGrp="1" noRot="1" noChangeAspect="1"/>
          </p:cNvSpPr>
          <p:nvPr>
            <p:ph type="sldImg"/>
          </p:nvPr>
        </p:nvSpPr>
        <p:spPr>
          <a:xfrm>
            <a:off x="381000" y="685800"/>
            <a:ext cx="6096000" cy="3429000"/>
          </a:xfrm>
        </p:spPr>
      </p:sp>
      <p:sp>
        <p:nvSpPr>
          <p:cNvPr id="1048886" name="备注占位符 2"/>
          <p:cNvSpPr>
            <a:spLocks noGrp="1"/>
          </p:cNvSpPr>
          <p:nvPr>
            <p:ph type="body" idx="1"/>
          </p:nvPr>
        </p:nvSpPr>
        <p:spPr/>
        <p:txBody>
          <a:bodyPr>
            <a:normAutofit/>
          </a:bodyPr>
          <a:p>
            <a:endParaRPr lang="zh-CN" altLang="en-US"/>
          </a:p>
        </p:txBody>
      </p:sp>
      <p:sp>
        <p:nvSpPr>
          <p:cNvPr id="1048887" name="灯片编号占位符 3"/>
          <p:cNvSpPr>
            <a:spLocks noGrp="1"/>
          </p:cNvSpPr>
          <p:nvPr>
            <p:ph type="sldNum" sz="quarter" idx="10"/>
          </p:nvPr>
        </p:nvSpPr>
        <p:spPr/>
        <p:txBody>
          <a:bodyPr/>
          <a:p>
            <a:fld id="{CA5E8DB0-55DC-4221-A99C-988BCD133BF3}" type="slidenum">
              <a:rPr lang="en-US" altLang="zh-CN" smtClean="0"/>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6" y="779"/>
            <a:ext cx="12189228" cy="6856441"/>
          </a:xfrm>
          <a:prstGeom prst="rect">
            <a:avLst/>
          </a:prstGeom>
        </p:spPr>
      </p:pic>
      <p:cxnSp>
        <p:nvCxnSpPr>
          <p:cNvPr id="5" name="直接连接符 4"/>
          <p:cNvCxnSpPr/>
          <p:nvPr/>
        </p:nvCxnSpPr>
        <p:spPr bwMode="auto">
          <a:xfrm>
            <a:off x="2230907" y="1104552"/>
            <a:ext cx="7730187" cy="0"/>
          </a:xfrm>
          <a:prstGeom prst="line">
            <a:avLst/>
          </a:prstGeom>
          <a:solidFill>
            <a:schemeClr val="accent1"/>
          </a:solidFill>
          <a:ln w="2857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p:cNvSpPr/>
          <p:nvPr userDrawn="1"/>
        </p:nvSpPr>
        <p:spPr>
          <a:xfrm>
            <a:off x="-23062" y="0"/>
            <a:ext cx="12192000" cy="6858000"/>
          </a:xfrm>
          <a:prstGeom prst="rect">
            <a:avLst/>
          </a:prstGeom>
          <a:solidFill>
            <a:schemeClr val="bg2">
              <a:alpha val="5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6" name="直接连接符 5"/>
          <p:cNvCxnSpPr/>
          <p:nvPr/>
        </p:nvCxnSpPr>
        <p:spPr bwMode="auto">
          <a:xfrm>
            <a:off x="2230907" y="1104552"/>
            <a:ext cx="7730187" cy="0"/>
          </a:xfrm>
          <a:prstGeom prst="line">
            <a:avLst/>
          </a:prstGeom>
          <a:solidFill>
            <a:schemeClr val="accent1"/>
          </a:solidFill>
          <a:ln w="15875" cap="flat" cmpd="sng" algn="ctr">
            <a:solidFill>
              <a:schemeClr val="bg1">
                <a:lumMod val="75000"/>
              </a:schemeClr>
            </a:solidFill>
            <a:prstDash val="solid"/>
            <a:round/>
            <a:headEnd type="none" w="med" len="med"/>
            <a:tailEnd type="none" w="med" len="med"/>
          </a:ln>
          <a:effectLst>
            <a:outerShdw dist="35921" dir="2700000" algn="ctr" rotWithShape="0">
              <a:schemeClr val="bg2"/>
            </a:outerShdw>
          </a:effectLst>
        </p:spPr>
      </p:cxn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02808" y="463336"/>
            <a:ext cx="648072" cy="577937"/>
          </a:xfrm>
          <a:prstGeom prst="rect">
            <a:avLst/>
          </a:prstGeom>
        </p:spPr>
      </p:pic>
      <p:pic>
        <p:nvPicPr>
          <p:cNvPr id="12" name="图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876" y="5654442"/>
            <a:ext cx="2593484" cy="1092918"/>
          </a:xfrm>
          <a:prstGeom prst="rect">
            <a:avLst/>
          </a:prstGeom>
        </p:spPr>
      </p:pic>
      <p:pic>
        <p:nvPicPr>
          <p:cNvPr id="4" name="图片 3"/>
          <p:cNvPicPr>
            <a:picLocks noChangeAspect="1"/>
          </p:cNvPicPr>
          <p:nvPr userDrawn="1"/>
        </p:nvPicPr>
        <p:blipFill rotWithShape="1">
          <a:blip r:embed="rId5" cstate="print">
            <a:extLst>
              <a:ext uri="{28A0092B-C50C-407E-A947-70E740481C1C}">
                <a14:useLocalDpi xmlns:a14="http://schemas.microsoft.com/office/drawing/2010/main" val="0"/>
              </a:ext>
            </a:extLst>
          </a:blip>
          <a:srcRect b="32906"/>
          <a:stretch>
            <a:fillRect/>
          </a:stretch>
        </p:blipFill>
        <p:spPr>
          <a:xfrm>
            <a:off x="0" y="6281936"/>
            <a:ext cx="12192000" cy="5760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58149" y="-743"/>
            <a:ext cx="4665033" cy="31780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055" y="4341613"/>
            <a:ext cx="4498476" cy="1895699"/>
          </a:xfrm>
          <a:prstGeom prst="rect">
            <a:avLst/>
          </a:prstGeom>
        </p:spPr>
      </p:pic>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688" y="1610912"/>
            <a:ext cx="2816119" cy="5217744"/>
          </a:xfrm>
          <a:prstGeom prst="rect">
            <a:avLst/>
          </a:prstGeom>
        </p:spPr>
      </p:pic>
      <p:pic>
        <p:nvPicPr>
          <p:cNvPr id="5" name="图片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48" y="5513574"/>
            <a:ext cx="13444264" cy="1344426"/>
          </a:xfrm>
          <a:prstGeom prst="rect">
            <a:avLst/>
          </a:prstGeom>
        </p:spPr>
      </p:pic>
      <p:pic>
        <p:nvPicPr>
          <p:cNvPr id="6" name="图片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52384" y="4556258"/>
            <a:ext cx="2407940" cy="2147351"/>
          </a:xfrm>
          <a:prstGeom prst="rect">
            <a:avLst/>
          </a:prstGeom>
        </p:spPr>
      </p:pic>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20468" y="4449834"/>
            <a:ext cx="4788024" cy="1112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779"/>
            <a:ext cx="12192000" cy="68564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4895" y="116419"/>
            <a:ext cx="10942228" cy="648607"/>
          </a:xfrm>
          <a:prstGeom prst="rect">
            <a:avLst/>
          </a:prstGeom>
        </p:spPr>
        <p:txBody>
          <a:bodyPr lIns="72545" tIns="36273" rIns="72545" bIns="36273"/>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4895" y="981227"/>
            <a:ext cx="10942228" cy="5373309"/>
          </a:xfrm>
          <a:prstGeom prst="rect">
            <a:avLst/>
          </a:prstGeom>
        </p:spPr>
        <p:txBody>
          <a:bodyPr vert="eaVert" lIns="72545" tIns="36273" rIns="72545" bIns="3627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2851" y="115896"/>
            <a:ext cx="2734733" cy="6238875"/>
          </a:xfrm>
          <a:prstGeom prst="rect">
            <a:avLst/>
          </a:prstGeom>
        </p:spPr>
        <p:txBody>
          <a:bodyPr vert="eaVert" lIns="72545" tIns="36273" rIns="72545" bIns="36273"/>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4425" y="115896"/>
            <a:ext cx="8005233" cy="6238875"/>
          </a:xfrm>
          <a:prstGeom prst="rect">
            <a:avLst/>
          </a:prstGeom>
        </p:spPr>
        <p:txBody>
          <a:bodyPr vert="eaVert" lIns="72545" tIns="36273" rIns="72545" bIns="3627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xStyles>
    <p:titleStyle>
      <a:lvl1pPr algn="l" rtl="0" eaLnBrk="0" fontAlgn="base" hangingPunct="0">
        <a:spcBef>
          <a:spcPct val="0"/>
        </a:spcBef>
        <a:spcAft>
          <a:spcPct val="0"/>
        </a:spcAft>
        <a:defRPr sz="3465" b="1">
          <a:solidFill>
            <a:schemeClr val="tx1"/>
          </a:solidFill>
          <a:latin typeface="+mj-lt"/>
          <a:ea typeface="+mj-ea"/>
          <a:cs typeface="+mj-cs"/>
        </a:defRPr>
      </a:lvl1pPr>
      <a:lvl2pPr algn="l" rtl="0" eaLnBrk="0" fontAlgn="base" hangingPunct="0">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algn="l" rtl="0" eaLnBrk="0" fontAlgn="base" hangingPunct="0">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algn="l" rtl="0" eaLnBrk="0" fontAlgn="base" hangingPunct="0">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algn="l" rtl="0" eaLnBrk="0" fontAlgn="base" hangingPunct="0">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565150" algn="l" rtl="0" fontAlgn="base">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1130935" algn="l" rtl="0" fontAlgn="base">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1696085" algn="l" rtl="0" fontAlgn="base">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2261235" algn="l" rtl="0" fontAlgn="base">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9pPr>
    </p:titleStyle>
    <p:bodyStyle>
      <a:lvl1pPr marL="223520" indent="-22352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2535" b="1">
          <a:solidFill>
            <a:schemeClr val="tx1"/>
          </a:solidFill>
          <a:latin typeface="+mn-lt"/>
          <a:ea typeface="+mn-ea"/>
          <a:cs typeface="+mn-cs"/>
        </a:defRPr>
      </a:lvl1pPr>
      <a:lvl2pPr marL="668655" indent="-22352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a:solidFill>
            <a:schemeClr val="tx1"/>
          </a:solidFill>
          <a:latin typeface="+mn-lt"/>
          <a:ea typeface="+mn-ea"/>
          <a:cs typeface="+mn-cs"/>
        </a:defRPr>
      </a:lvl2pPr>
      <a:lvl3pPr marL="1106805" indent="-21463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865">
          <a:solidFill>
            <a:schemeClr val="tx1"/>
          </a:solidFill>
          <a:latin typeface="+mn-lt"/>
          <a:ea typeface="+mn-ea"/>
          <a:cs typeface="+mn-cs"/>
        </a:defRPr>
      </a:lvl3pPr>
      <a:lvl4pPr marL="1551940" indent="-22352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735">
          <a:solidFill>
            <a:schemeClr val="tx1"/>
          </a:solidFill>
          <a:latin typeface="+mn-lt"/>
          <a:ea typeface="+mn-ea"/>
          <a:cs typeface="+mn-cs"/>
        </a:defRPr>
      </a:lvl4pPr>
      <a:lvl5pPr marL="2001520" indent="-226695"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5pPr>
      <a:lvl6pPr marL="2567940"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6pPr>
      <a:lvl7pPr marL="3133090"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7pPr>
      <a:lvl8pPr marL="3698240"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8pPr>
      <a:lvl9pPr marL="4264025"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9pPr>
    </p:bodyStyle>
    <p:otherStyle>
      <a:defPPr>
        <a:defRPr lang="zh-CN"/>
      </a:defPPr>
      <a:lvl1pPr marL="0" algn="l" defTabSz="1130935" rtl="0" eaLnBrk="1" latinLnBrk="0" hangingPunct="1">
        <a:defRPr sz="2265" kern="1200">
          <a:solidFill>
            <a:schemeClr val="tx1"/>
          </a:solidFill>
          <a:latin typeface="+mn-lt"/>
          <a:ea typeface="+mn-ea"/>
          <a:cs typeface="+mn-cs"/>
        </a:defRPr>
      </a:lvl1pPr>
      <a:lvl2pPr marL="565150" algn="l" defTabSz="1130935" rtl="0" eaLnBrk="1" latinLnBrk="0" hangingPunct="1">
        <a:defRPr sz="2265" kern="1200">
          <a:solidFill>
            <a:schemeClr val="tx1"/>
          </a:solidFill>
          <a:latin typeface="+mn-lt"/>
          <a:ea typeface="+mn-ea"/>
          <a:cs typeface="+mn-cs"/>
        </a:defRPr>
      </a:lvl2pPr>
      <a:lvl3pPr marL="1130935" algn="l" defTabSz="1130935" rtl="0" eaLnBrk="1" latinLnBrk="0" hangingPunct="1">
        <a:defRPr sz="2265" kern="1200">
          <a:solidFill>
            <a:schemeClr val="tx1"/>
          </a:solidFill>
          <a:latin typeface="+mn-lt"/>
          <a:ea typeface="+mn-ea"/>
          <a:cs typeface="+mn-cs"/>
        </a:defRPr>
      </a:lvl3pPr>
      <a:lvl4pPr marL="1696085" algn="l" defTabSz="1130935" rtl="0" eaLnBrk="1" latinLnBrk="0" hangingPunct="1">
        <a:defRPr sz="2265" kern="1200">
          <a:solidFill>
            <a:schemeClr val="tx1"/>
          </a:solidFill>
          <a:latin typeface="+mn-lt"/>
          <a:ea typeface="+mn-ea"/>
          <a:cs typeface="+mn-cs"/>
        </a:defRPr>
      </a:lvl4pPr>
      <a:lvl5pPr marL="2261235" algn="l" defTabSz="1130935" rtl="0" eaLnBrk="1" latinLnBrk="0" hangingPunct="1">
        <a:defRPr sz="2265" kern="1200">
          <a:solidFill>
            <a:schemeClr val="tx1"/>
          </a:solidFill>
          <a:latin typeface="+mn-lt"/>
          <a:ea typeface="+mn-ea"/>
          <a:cs typeface="+mn-cs"/>
        </a:defRPr>
      </a:lvl5pPr>
      <a:lvl6pPr marL="2827020" algn="l" defTabSz="1130935" rtl="0" eaLnBrk="1" latinLnBrk="0" hangingPunct="1">
        <a:defRPr sz="2265" kern="1200">
          <a:solidFill>
            <a:schemeClr val="tx1"/>
          </a:solidFill>
          <a:latin typeface="+mn-lt"/>
          <a:ea typeface="+mn-ea"/>
          <a:cs typeface="+mn-cs"/>
        </a:defRPr>
      </a:lvl6pPr>
      <a:lvl7pPr marL="3392170" algn="l" defTabSz="1130935" rtl="0" eaLnBrk="1" latinLnBrk="0" hangingPunct="1">
        <a:defRPr sz="2265" kern="1200">
          <a:solidFill>
            <a:schemeClr val="tx1"/>
          </a:solidFill>
          <a:latin typeface="+mn-lt"/>
          <a:ea typeface="+mn-ea"/>
          <a:cs typeface="+mn-cs"/>
        </a:defRPr>
      </a:lvl7pPr>
      <a:lvl8pPr marL="3957320" algn="l" defTabSz="1130935" rtl="0" eaLnBrk="1" latinLnBrk="0" hangingPunct="1">
        <a:defRPr sz="2265" kern="1200">
          <a:solidFill>
            <a:schemeClr val="tx1"/>
          </a:solidFill>
          <a:latin typeface="+mn-lt"/>
          <a:ea typeface="+mn-ea"/>
          <a:cs typeface="+mn-cs"/>
        </a:defRPr>
      </a:lvl8pPr>
      <a:lvl9pPr marL="4523105" algn="l" defTabSz="1130935" rtl="0" eaLnBrk="1" latinLnBrk="0" hangingPunct="1">
        <a:defRPr sz="22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9.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2" Type="http://schemas.openxmlformats.org/officeDocument/2006/relationships/notesSlide" Target="../notesSlides/notesSlide1.xml"/><Relationship Id="rId11" Type="http://schemas.openxmlformats.org/officeDocument/2006/relationships/slideLayout" Target="../slideLayouts/slideLayout2.xml"/><Relationship Id="rId10" Type="http://schemas.openxmlformats.org/officeDocument/2006/relationships/image" Target="../media/image12.png"/><Relationship Id="rId1"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20.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27.jpeg"/><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4.xml"/><Relationship Id="rId2" Type="http://schemas.openxmlformats.org/officeDocument/2006/relationships/image" Target="../media/image28.png"/><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44997" y="1095160"/>
            <a:ext cx="9336360" cy="4179254"/>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1" y="5629934"/>
            <a:ext cx="12173769" cy="1229992"/>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 y="1556792"/>
            <a:ext cx="9357785" cy="5301208"/>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 y="4365105"/>
            <a:ext cx="6943448" cy="2492896"/>
          </a:xfrm>
          <a:prstGeom prst="rect">
            <a:avLst/>
          </a:prstGeom>
        </p:spPr>
      </p:pic>
      <p:sp>
        <p:nvSpPr>
          <p:cNvPr id="9" name="TextBox 20"/>
          <p:cNvSpPr txBox="1"/>
          <p:nvPr/>
        </p:nvSpPr>
        <p:spPr>
          <a:xfrm>
            <a:off x="1945005" y="1844675"/>
            <a:ext cx="9362440" cy="1014730"/>
          </a:xfrm>
          <a:prstGeom prst="rect">
            <a:avLst/>
          </a:prstGeom>
          <a:noFill/>
          <a:ln>
            <a:noFill/>
          </a:ln>
        </p:spPr>
        <p:txBody>
          <a:bodyPr wrap="square" rtlCol="0">
            <a:spAutoFit/>
            <a:scene3d>
              <a:camera prst="orthographicFront"/>
              <a:lightRig rig="threePt" dir="t">
                <a:rot lat="0" lon="0" rev="600000"/>
              </a:lightRig>
            </a:scene3d>
            <a:sp3d extrusionH="76200" contourW="6350" prstMaterial="plastic">
              <a:bevelB w="69850" h="44450"/>
              <a:extrusionClr>
                <a:schemeClr val="bg2">
                  <a:lumMod val="10000"/>
                </a:schemeClr>
              </a:extrusionClr>
              <a:contourClr>
                <a:schemeClr val="accent6">
                  <a:lumMod val="50000"/>
                </a:schemeClr>
              </a:contourClr>
            </a:sp3d>
          </a:bodyPr>
          <a:lstStyle>
            <a:defPPr>
              <a:defRPr lang="zh-CN"/>
            </a:defPPr>
            <a:lvl1pPr algn="ctr">
              <a:defRPr sz="3200" b="1" i="1">
                <a:ln w="15875">
                  <a:solidFill>
                    <a:schemeClr val="accent6">
                      <a:lumMod val="50000"/>
                      <a:alpha val="30000"/>
                    </a:schemeClr>
                  </a:solidFill>
                </a:ln>
                <a:gradFill flip="none" rotWithShape="1">
                  <a:gsLst>
                    <a:gs pos="13000">
                      <a:schemeClr val="bg1"/>
                    </a:gs>
                    <a:gs pos="67103">
                      <a:srgbClr val="FFE000"/>
                    </a:gs>
                    <a:gs pos="30000">
                      <a:srgbClr val="FFFF00"/>
                    </a:gs>
                    <a:gs pos="100000">
                      <a:schemeClr val="bg1">
                        <a:lumMod val="95000"/>
                      </a:schemeClr>
                    </a:gs>
                  </a:gsLst>
                  <a:lin ang="5400000" scaled="1"/>
                  <a:tileRect/>
                </a:gradFill>
                <a:effectLst/>
                <a:latin typeface="方正正大黑简体" panose="02000000000000000000" pitchFamily="2" charset="-122"/>
                <a:ea typeface="方正正大黑简体" panose="02000000000000000000" pitchFamily="2" charset="-122"/>
              </a:defRPr>
            </a:lvl1pPr>
          </a:lstStyle>
          <a:p>
            <a:r>
              <a:rPr lang="zh-CN" altLang="en-US" sz="6000" i="0" spc="-300" dirty="0">
                <a:ln w="25400">
                  <a:noFill/>
                </a:ln>
                <a:solidFill>
                  <a:srgbClr val="ECEB4D"/>
                </a:solidFill>
                <a:latin typeface="微软雅黑" panose="020B0503020204020204" pitchFamily="34" charset="-122"/>
                <a:ea typeface="微软雅黑" panose="020B0503020204020204" pitchFamily="34" charset="-122"/>
                <a:cs typeface="微软雅黑" panose="020B0503020204020204" pitchFamily="34" charset="-122"/>
              </a:rPr>
              <a:t>坚定理想信念 矢志不渝奋斗</a:t>
            </a:r>
            <a:endParaRPr lang="zh-CN" altLang="en-US" sz="6000" i="0" spc="-300" dirty="0">
              <a:ln w="25400">
                <a:noFill/>
              </a:ln>
              <a:solidFill>
                <a:srgbClr val="ECEB4D"/>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AutoShape 5"/>
          <p:cNvSpPr/>
          <p:nvPr/>
        </p:nvSpPr>
        <p:spPr bwMode="auto">
          <a:xfrm>
            <a:off x="4295949" y="3645115"/>
            <a:ext cx="7409149" cy="3767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p:spPr>
        <p:txBody>
          <a:bodyPr wrap="none" rtlCol="0">
            <a:noAutofit/>
          </a:bodyPr>
          <a:lstStyle/>
          <a:p>
            <a:pPr algn="ctr"/>
            <a:r>
              <a:rPr lang="zh-CN" altLang="en-US" dirty="0">
                <a:solidFill>
                  <a:srgbClr val="ECEB4D"/>
                </a:solidFill>
                <a:latin typeface="+mn-lt"/>
                <a:ea typeface="+mn-ea"/>
                <a:cs typeface="+mn-ea"/>
              </a:rPr>
              <a:t>——学习习近平总书记考察清华大学时的重要讲话精神</a:t>
            </a:r>
            <a:endParaRPr lang="zh-CN" altLang="en-US" dirty="0">
              <a:solidFill>
                <a:srgbClr val="ECEB4D"/>
              </a:solidFill>
              <a:latin typeface="+mn-lt"/>
              <a:ea typeface="+mn-ea"/>
              <a:cs typeface="+mn-ea"/>
              <a:sym typeface="+mn-lt"/>
            </a:endParaRPr>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982" y="4149554"/>
            <a:ext cx="2015792" cy="2005522"/>
          </a:xfrm>
          <a:prstGeom prst="rect">
            <a:avLst/>
          </a:prstGeom>
        </p:spPr>
      </p:pic>
      <p:pic>
        <p:nvPicPr>
          <p:cNvPr id="15" name="火之战车">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539484" y="6153073"/>
            <a:ext cx="609600" cy="609600"/>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5906" y="4556258"/>
            <a:ext cx="2407940" cy="2147351"/>
          </a:xfrm>
          <a:prstGeom prst="rect">
            <a:avLst/>
          </a:prstGeom>
        </p:spPr>
      </p:pic>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9885" y="510915"/>
            <a:ext cx="4788024" cy="1112825"/>
          </a:xfrm>
          <a:prstGeom prst="rect">
            <a:avLst/>
          </a:prstGeom>
        </p:spPr>
      </p:pic>
      <p:sp>
        <p:nvSpPr>
          <p:cNvPr id="19" name="AutoShape 5"/>
          <p:cNvSpPr/>
          <p:nvPr/>
        </p:nvSpPr>
        <p:spPr bwMode="auto">
          <a:xfrm>
            <a:off x="2135560" y="7073551"/>
            <a:ext cx="7409149" cy="3767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p:spPr>
        <p:txBody>
          <a:bodyPr wrap="none" rtlCol="0">
            <a:noAutofit/>
          </a:bodyPr>
          <a:lstStyle/>
          <a:p>
            <a:pPr algn="ctr"/>
            <a:r>
              <a:rPr lang="zh-CN" altLang="en-US" b="0" dirty="0">
                <a:solidFill>
                  <a:srgbClr val="C00000"/>
                </a:solidFill>
                <a:latin typeface="+mn-lt"/>
                <a:ea typeface="+mn-ea"/>
                <a:cs typeface="+mn-ea"/>
              </a:rPr>
              <a:t>春秋视觉工作室</a:t>
            </a:r>
            <a:endParaRPr lang="es-ES" altLang="zh-CN" b="0" dirty="0">
              <a:solidFill>
                <a:srgbClr val="C00000"/>
              </a:solidFill>
              <a:latin typeface="+mn-lt"/>
              <a:ea typeface="+mn-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0"/>
                            </p:stCondLst>
                            <p:childTnLst>
                              <p:par>
                                <p:cTn id="18" presetID="14" presetClass="entr" presetSubtype="1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125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1250"/>
                                        <p:tgtEl>
                                          <p:spTgt spid="5"/>
                                        </p:tgtEl>
                                      </p:cBhvr>
                                    </p:animEffect>
                                  </p:childTnLst>
                                </p:cTn>
                              </p:par>
                              <p:par>
                                <p:cTn id="24" presetID="56" presetClass="entr" presetSubtype="0" fill="hold" grpId="0" nodeType="withEffect">
                                  <p:stCondLst>
                                    <p:cond delay="0"/>
                                  </p:stCondLst>
                                  <p:iterate type="lt">
                                    <p:tmPct val="10000"/>
                                  </p:iterate>
                                  <p:childTnLst>
                                    <p:set>
                                      <p:cBhvr>
                                        <p:cTn id="25" dur="1" fill="hold">
                                          <p:stCondLst>
                                            <p:cond delay="0"/>
                                          </p:stCondLst>
                                        </p:cTn>
                                        <p:tgtEl>
                                          <p:spTgt spid="9"/>
                                        </p:tgtEl>
                                        <p:attrNameLst>
                                          <p:attrName>style.visibility</p:attrName>
                                        </p:attrNameLst>
                                      </p:cBhvr>
                                      <p:to>
                                        <p:strVal val="visible"/>
                                      </p:to>
                                    </p:set>
                                    <p:anim by="(-#ppt_w*2)" calcmode="lin" valueType="num">
                                      <p:cBhvr rctx="PPT">
                                        <p:cTn id="26" dur="500" autoRev="1" fill="hold">
                                          <p:stCondLst>
                                            <p:cond delay="0"/>
                                          </p:stCondLst>
                                        </p:cTn>
                                        <p:tgtEl>
                                          <p:spTgt spid="9"/>
                                        </p:tgtEl>
                                        <p:attrNameLst>
                                          <p:attrName>ppt_w</p:attrName>
                                        </p:attrNameLst>
                                      </p:cBhvr>
                                    </p:anim>
                                    <p:anim by="(#ppt_w*0.50)" calcmode="lin" valueType="num">
                                      <p:cBhvr>
                                        <p:cTn id="27" dur="500" decel="50000" autoRev="1" fill="hold">
                                          <p:stCondLst>
                                            <p:cond delay="0"/>
                                          </p:stCondLst>
                                        </p:cTn>
                                        <p:tgtEl>
                                          <p:spTgt spid="9"/>
                                        </p:tgtEl>
                                        <p:attrNameLst>
                                          <p:attrName>ppt_x</p:attrName>
                                        </p:attrNameLst>
                                      </p:cBhvr>
                                    </p:anim>
                                    <p:anim from="(-#ppt_h/2)" to="(#ppt_y)" calcmode="lin" valueType="num">
                                      <p:cBhvr>
                                        <p:cTn id="28" dur="1000" fill="hold">
                                          <p:stCondLst>
                                            <p:cond delay="0"/>
                                          </p:stCondLst>
                                        </p:cTn>
                                        <p:tgtEl>
                                          <p:spTgt spid="9"/>
                                        </p:tgtEl>
                                        <p:attrNameLst>
                                          <p:attrName>ppt_y</p:attrName>
                                        </p:attrNameLst>
                                      </p:cBhvr>
                                    </p:anim>
                                    <p:animRot by="21600000">
                                      <p:cBhvr>
                                        <p:cTn id="29" dur="1000" fill="hold">
                                          <p:stCondLst>
                                            <p:cond delay="0"/>
                                          </p:stCondLst>
                                        </p:cTn>
                                        <p:tgtEl>
                                          <p:spTgt spid="9"/>
                                        </p:tgtEl>
                                        <p:attrNameLst>
                                          <p:attrName>r</p:attrName>
                                        </p:attrNameLst>
                                      </p:cBhvr>
                                    </p:animRot>
                                  </p:childTnLst>
                                </p:cTn>
                              </p:par>
                            </p:childTnLst>
                          </p:cTn>
                        </p:par>
                        <p:par>
                          <p:cTn id="30" fill="hold">
                            <p:stCondLst>
                              <p:cond delay="3200"/>
                            </p:stCondLst>
                            <p:childTnLst>
                              <p:par>
                                <p:cTn id="31" presetID="10" presetClass="entr" presetSubtype="0" fill="hold" grpId="0" nodeType="afterEffect">
                                  <p:stCondLst>
                                    <p:cond delay="0"/>
                                  </p:stCondLst>
                                  <p:iterate type="wd">
                                    <p:tmPct val="10000"/>
                                  </p:iterate>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5"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
                                        </p:tgtEl>
                                        <p:attrNameLst>
                                          <p:attrName>ppt_y</p:attrName>
                                        </p:attrNameLst>
                                      </p:cBhvr>
                                      <p:tavLst>
                                        <p:tav tm="0" fmla="#ppt_y+(sin(-2*pi*(1-$))*-#ppt_x+cos(-2*pi*(1-$))*(1-#ppt_y))*(1-$)">
                                          <p:val>
                                            <p:fltVal val="0"/>
                                          </p:val>
                                        </p:tav>
                                        <p:tav tm="100000">
                                          <p:val>
                                            <p:fltVal val="1"/>
                                          </p:val>
                                        </p:tav>
                                      </p:tavLst>
                                    </p:anim>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1250"/>
                                        <p:tgtEl>
                                          <p:spTgt spid="14"/>
                                        </p:tgtEl>
                                      </p:cBhvr>
                                    </p:animEffect>
                                  </p:childTnLst>
                                </p:cTn>
                              </p:par>
                            </p:childTnLst>
                          </p:cTn>
                        </p:par>
                        <p:par>
                          <p:cTn id="43" fill="hold">
                            <p:stCondLst>
                              <p:cond delay="4849"/>
                            </p:stCondLst>
                            <p:childTnLst>
                              <p:par>
                                <p:cTn id="44" presetID="42"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par>
                          <p:cTn id="49" fill="hold">
                            <p:stCondLst>
                              <p:cond delay="5849"/>
                            </p:stCondLst>
                            <p:childTnLst>
                              <p:par>
                                <p:cTn id="50" presetID="10" presetClass="entr" presetSubtype="0" fill="hold" grpId="0" nodeType="afterEffect">
                                  <p:stCondLst>
                                    <p:cond delay="0"/>
                                  </p:stCondLst>
                                  <p:iterate type="wd">
                                    <p:tmPct val="10000"/>
                                  </p:iterate>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3" repeatCount="indefinite" fill="hold" display="0">
                  <p:stCondLst>
                    <p:cond delay="indefinite"/>
                  </p:stCondLst>
                  <p:endCondLst>
                    <p:cond evt="onStopAudio" delay="0">
                      <p:tgtEl>
                        <p:sldTgt/>
                      </p:tgtEl>
                    </p:cond>
                  </p:endCondLst>
                </p:cTn>
                <p:tgtEl>
                  <p:spTgt spid="15"/>
                </p:tgtEl>
              </p:cMediaNode>
            </p:audio>
          </p:childTnLst>
        </p:cTn>
      </p:par>
    </p:tnLst>
    <p:bldLst>
      <p:bldP spid="9" grpId="0"/>
      <p:bldP spid="10"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grpSp>
        <p:nvGrpSpPr>
          <p:cNvPr id="111" name="组合 3"/>
          <p:cNvGrpSpPr/>
          <p:nvPr/>
        </p:nvGrpSpPr>
        <p:grpSpPr>
          <a:xfrm>
            <a:off x="3431704" y="2708920"/>
            <a:ext cx="5805414" cy="576064"/>
            <a:chOff x="3287787" y="3429000"/>
            <a:chExt cx="5805414" cy="576064"/>
          </a:xfrm>
        </p:grpSpPr>
        <p:sp>
          <p:nvSpPr>
            <p:cNvPr id="1048718" name="圆角矩形 11"/>
            <p:cNvSpPr/>
            <p:nvPr/>
          </p:nvSpPr>
          <p:spPr>
            <a:xfrm>
              <a:off x="3287787" y="3429000"/>
              <a:ext cx="5805414" cy="576064"/>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ECEB4D"/>
                </a:solidFill>
              </a:endParaRPr>
            </a:p>
          </p:txBody>
        </p:sp>
        <p:sp>
          <p:nvSpPr>
            <p:cNvPr id="1048719" name="TextBox 2"/>
            <p:cNvSpPr txBox="1"/>
            <p:nvPr/>
          </p:nvSpPr>
          <p:spPr>
            <a:xfrm>
              <a:off x="3850759" y="3486200"/>
              <a:ext cx="4679469" cy="461665"/>
            </a:xfrm>
            <a:prstGeom prst="rect">
              <a:avLst/>
            </a:prstGeom>
            <a:noFill/>
            <a:ln>
              <a:noFill/>
              <a:prstDash val="sysDash"/>
            </a:ln>
          </p:spPr>
          <p:txBody>
            <a:bodyPr wrap="square" rtlCol="0">
              <a:spAutoFit/>
            </a:bodyPr>
            <a:lstStyle>
              <a:defPPr>
                <a:defRPr lang="zh-CN"/>
              </a:defPPr>
              <a:lvl1pPr>
                <a:lnSpc>
                  <a:spcPct val="100000"/>
                </a:lnSpc>
                <a:defRPr sz="3200" b="1">
                  <a:gradFill flip="none" rotWithShape="1">
                    <a:gsLst>
                      <a:gs pos="0">
                        <a:srgbClr val="FFEF4C"/>
                      </a:gs>
                      <a:gs pos="100000">
                        <a:srgbClr val="FFFA52"/>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zh-CN" altLang="zh-CN" sz="2400" b="0" spc="300" dirty="0">
                  <a:solidFill>
                    <a:srgbClr val="ECEB4D"/>
                  </a:solidFill>
                  <a:effectLst/>
                </a:rPr>
                <a:t>肩负</a:t>
              </a:r>
              <a:r>
                <a:rPr lang="zh-CN" altLang="zh-CN" sz="2400" b="0" spc="300" dirty="0">
                  <a:solidFill>
                    <a:srgbClr val="ECEB4D"/>
                  </a:solidFill>
                  <a:effectLst/>
                </a:rPr>
                <a:t>历史</a:t>
              </a:r>
              <a:r>
                <a:rPr lang="zh-CN" altLang="zh-CN" sz="2400" b="0" spc="300" dirty="0">
                  <a:solidFill>
                    <a:srgbClr val="ECEB4D"/>
                  </a:solidFill>
                  <a:effectLst/>
                </a:rPr>
                <a:t>使命</a:t>
              </a:r>
              <a:r>
                <a:rPr lang="en-US" altLang="zh-CN" sz="2400" b="0" spc="300" dirty="0">
                  <a:solidFill>
                    <a:srgbClr val="ECEB4D"/>
                  </a:solidFill>
                  <a:effectLst/>
                </a:rPr>
                <a:t> </a:t>
              </a:r>
              <a:r>
                <a:rPr lang="zh-CN" altLang="zh-CN" sz="2400" b="0" spc="300" dirty="0">
                  <a:solidFill>
                    <a:srgbClr val="ECEB4D"/>
                  </a:solidFill>
                  <a:effectLst/>
                </a:rPr>
                <a:t>担当</a:t>
              </a:r>
              <a:r>
                <a:rPr lang="zh-CN" altLang="zh-CN" sz="2400" b="0" spc="300" dirty="0">
                  <a:solidFill>
                    <a:srgbClr val="ECEB4D"/>
                  </a:solidFill>
                  <a:effectLst/>
                </a:rPr>
                <a:t>复兴</a:t>
              </a:r>
              <a:r>
                <a:rPr lang="zh-CN" altLang="zh-CN" sz="2400" b="0" spc="300" dirty="0">
                  <a:solidFill>
                    <a:srgbClr val="ECEB4D"/>
                  </a:solidFill>
                  <a:effectLst/>
                </a:rPr>
                <a:t>大任</a:t>
              </a:r>
              <a:endParaRPr lang="zh-CN" altLang="zh-CN" sz="2400" b="0" spc="300" dirty="0">
                <a:solidFill>
                  <a:srgbClr val="ECEB4D"/>
                </a:solidFill>
                <a:effectLst/>
              </a:endParaRPr>
            </a:p>
          </p:txBody>
        </p:sp>
      </p:grpSp>
      <p:grpSp>
        <p:nvGrpSpPr>
          <p:cNvPr id="112" name="组合 2"/>
          <p:cNvGrpSpPr/>
          <p:nvPr/>
        </p:nvGrpSpPr>
        <p:grpSpPr>
          <a:xfrm>
            <a:off x="5582738" y="1076035"/>
            <a:ext cx="1503346" cy="1427144"/>
            <a:chOff x="5888055" y="1602972"/>
            <a:chExt cx="1503346" cy="1427144"/>
          </a:xfrm>
        </p:grpSpPr>
        <p:sp>
          <p:nvSpPr>
            <p:cNvPr id="1048720" name="椭圆 1"/>
            <p:cNvSpPr/>
            <p:nvPr/>
          </p:nvSpPr>
          <p:spPr>
            <a:xfrm>
              <a:off x="5926156" y="1602972"/>
              <a:ext cx="1427144" cy="1427144"/>
            </a:xfrm>
            <a:prstGeom prst="ellipse">
              <a:avLst/>
            </a:prstGeom>
            <a:solidFill>
              <a:srgbClr val="C00000"/>
            </a:solidFill>
            <a:ln w="0">
              <a:noFill/>
            </a:ln>
            <a:effectLst>
              <a:outerShdw blurRad="457200" dist="381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048721" name="TextBox 2"/>
            <p:cNvSpPr txBox="1"/>
            <p:nvPr/>
          </p:nvSpPr>
          <p:spPr>
            <a:xfrm>
              <a:off x="5888055" y="1808713"/>
              <a:ext cx="1503346" cy="1015663"/>
            </a:xfrm>
            <a:prstGeom prst="rect">
              <a:avLst/>
            </a:prstGeom>
            <a:noFill/>
            <a:ln>
              <a:noFill/>
              <a:prstDash val="sysDash"/>
            </a:ln>
          </p:spPr>
          <p:txBody>
            <a:bodyPr wrap="square" rtlCol="0">
              <a:spAutoFit/>
            </a:bodyPr>
            <a:lstStyle>
              <a:defPPr>
                <a:defRPr lang="zh-CN"/>
              </a:defPPr>
              <a:lvl1pPr>
                <a:lnSpc>
                  <a:spcPct val="100000"/>
                </a:lnSpc>
                <a:defRPr sz="3200" b="1">
                  <a:gradFill flip="none" rotWithShape="1">
                    <a:gsLst>
                      <a:gs pos="0">
                        <a:srgbClr val="FFEF4C"/>
                      </a:gs>
                      <a:gs pos="100000">
                        <a:srgbClr val="FFFA52"/>
                      </a:gs>
                    </a:gsLst>
                    <a:lin ang="54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en-US" altLang="zh-CN" sz="6000" b="0" dirty="0">
                  <a:solidFill>
                    <a:srgbClr val="ECEB4D"/>
                  </a:solidFill>
                  <a:effectLst/>
                </a:rPr>
                <a:t>02</a:t>
              </a:r>
              <a:endParaRPr lang="zh-CN" altLang="zh-CN" sz="6000" b="0" dirty="0">
                <a:solidFill>
                  <a:srgbClr val="ECEB4D"/>
                </a:solidFill>
                <a:effectLst/>
              </a:endParaRPr>
            </a:p>
          </p:txBody>
        </p:sp>
      </p:grpSp>
      <p:pic>
        <p:nvPicPr>
          <p:cNvPr id="2097176" name="图片 21"/>
          <p:cNvPicPr>
            <a:picLocks noChangeAspect="1"/>
          </p:cNvPicPr>
          <p:nvPr/>
        </p:nvPicPr>
        <p:blipFill>
          <a:blip r:embed="rId1" cstate="print"/>
          <a:stretch>
            <a:fillRect/>
          </a:stretch>
        </p:blipFill>
        <p:spPr>
          <a:xfrm>
            <a:off x="233926" y="4852478"/>
            <a:ext cx="2015792" cy="20055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Scale>
                                      <p:cBhvr>
                                        <p:cTn id="7" dur="1000" decel="50000" fill="hold">
                                          <p:stCondLst>
                                            <p:cond delay="0"/>
                                          </p:stCondLst>
                                        </p:cTn>
                                        <p:tgtEl>
                                          <p:spTgt spid="1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2"/>
                                        </p:tgtEl>
                                        <p:attrNameLst>
                                          <p:attrName>ppt_x</p:attrName>
                                          <p:attrName>ppt_y</p:attrName>
                                        </p:attrNameLst>
                                      </p:cBhvr>
                                    </p:animMotion>
                                    <p:animEffect transition="in" filter="fade">
                                      <p:cBhvr>
                                        <p:cTn id="9" dur="1000"/>
                                        <p:tgtEl>
                                          <p:spTgt spid="112"/>
                                        </p:tgtEl>
                                      </p:cBhvr>
                                    </p:animEffect>
                                  </p:childTnLst>
                                </p:cTn>
                              </p:par>
                            </p:childTnLst>
                          </p:cTn>
                        </p:par>
                        <p:par>
                          <p:cTn id="10" fill="hold">
                            <p:stCondLst>
                              <p:cond delay="1000"/>
                            </p:stCondLst>
                            <p:childTnLst>
                              <p:par>
                                <p:cTn id="11" presetID="2" presetClass="entr" presetSubtype="2" accel="50000" fill="hold" nodeType="afterEffect">
                                  <p:stCondLst>
                                    <p:cond delay="0"/>
                                  </p:stCondLst>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250" fill="hold"/>
                                        <p:tgtEl>
                                          <p:spTgt spid="111"/>
                                        </p:tgtEl>
                                        <p:attrNameLst>
                                          <p:attrName>ppt_x</p:attrName>
                                        </p:attrNameLst>
                                      </p:cBhvr>
                                      <p:tavLst>
                                        <p:tav tm="0">
                                          <p:val>
                                            <p:strVal val="1+#ppt_w/2"/>
                                          </p:val>
                                        </p:tav>
                                        <p:tav tm="100000">
                                          <p:val>
                                            <p:strVal val="#ppt_x"/>
                                          </p:val>
                                        </p:tav>
                                      </p:tavLst>
                                    </p:anim>
                                    <p:anim calcmode="lin" valueType="num">
                                      <p:cBhvr additive="base">
                                        <p:cTn id="14" dur="125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15" name=""/>
        <p:cNvGrpSpPr/>
        <p:nvPr/>
      </p:nvGrpSpPr>
      <p:grpSpPr>
        <a:xfrm>
          <a:off x="0" y="0"/>
          <a:ext cx="0" cy="0"/>
          <a:chOff x="0" y="0"/>
          <a:chExt cx="0" cy="0"/>
        </a:xfrm>
      </p:grpSpPr>
      <p:sp>
        <p:nvSpPr>
          <p:cNvPr id="1048726" name="Text Box 55"/>
          <p:cNvSpPr txBox="1">
            <a:spLocks noChangeArrowheads="1"/>
          </p:cNvSpPr>
          <p:nvPr/>
        </p:nvSpPr>
        <p:spPr bwMode="auto">
          <a:xfrm>
            <a:off x="2142044" y="476672"/>
            <a:ext cx="4988185" cy="615523"/>
          </a:xfrm>
          <a:prstGeom prst="rect">
            <a:avLst/>
          </a:prstGeom>
          <a:noFill/>
          <a:ln>
            <a:noFill/>
          </a:ln>
          <a:effectLst/>
        </p:spPr>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3200" dirty="0">
                <a:sym typeface="+mn-lt"/>
              </a:rPr>
              <a:t>习近平</a:t>
            </a:r>
            <a:r>
              <a:rPr lang="zh-CN" altLang="en-US" sz="3200" dirty="0">
                <a:sym typeface="+mn-lt"/>
              </a:rPr>
              <a:t>总书记</a:t>
            </a:r>
            <a:r>
              <a:rPr lang="zh-CN" altLang="en-US" sz="3200" dirty="0">
                <a:sym typeface="+mn-lt"/>
              </a:rPr>
              <a:t>有话说</a:t>
            </a:r>
            <a:r>
              <a:rPr lang="en-US" altLang="zh-CN" sz="3200" dirty="0">
                <a:sym typeface="+mn-lt"/>
              </a:rPr>
              <a:t>:</a:t>
            </a:r>
            <a:endParaRPr lang="zh-CN" altLang="en-US" sz="3200" dirty="0">
              <a:sym typeface="+mn-lt"/>
            </a:endParaRPr>
          </a:p>
        </p:txBody>
      </p:sp>
      <p:sp>
        <p:nvSpPr>
          <p:cNvPr id="1048727" name="矩形 85"/>
          <p:cNvSpPr/>
          <p:nvPr/>
        </p:nvSpPr>
        <p:spPr>
          <a:xfrm>
            <a:off x="4222135" y="1706930"/>
            <a:ext cx="6855563" cy="37229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endParaRPr>
          </a:p>
        </p:txBody>
      </p:sp>
      <p:sp>
        <p:nvSpPr>
          <p:cNvPr id="1048728" name="矩形 87"/>
          <p:cNvSpPr/>
          <p:nvPr/>
        </p:nvSpPr>
        <p:spPr>
          <a:xfrm>
            <a:off x="4944110" y="2421255"/>
            <a:ext cx="5981700" cy="2306955"/>
          </a:xfrm>
          <a:prstGeom prst="rect">
            <a:avLst/>
          </a:prstGeom>
        </p:spPr>
        <p:txBody>
          <a:bodyPr wrap="square">
            <a:spAutoFit/>
          </a:bodyPr>
          <a:p>
            <a:pPr indent="406400" algn="just" eaLnBrk="1" latinLnBrk="0" hangingPunct="1">
              <a:lnSpc>
                <a:spcPct val="150000"/>
              </a:lnSpc>
              <a:spcAft>
                <a:spcPts val="1200"/>
              </a:spcAft>
              <a:extLst>
                <a:ext uri="{35155182-B16C-46BC-9424-99874614C6A1}">
                  <wpsdc:indentchars xmlns:wpsdc="http://www.wps.cn/officeDocument/2017/drawingmlCustomData" val="200" checksum="1740828767"/>
                </a:ext>
              </a:extLst>
            </a:pPr>
            <a:r>
              <a:rPr lang="zh-CN"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习近平强调，百年大计，教育为本。今年是中国共产党成立100周年，我国开启了全面建设社会主义现代化国家新征程。</a:t>
            </a:r>
            <a:r>
              <a:rPr lang="zh-CN" altLang="zh-CN" sz="16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广大青年要肩负历史使命，担当复兴大任。坚定前进信心，立大志、明大德、成大才、担大任，努力成为堪当民族复兴重任的时代新人，让青春在为祖国、为民族、为人民、为人类的不懈奋斗中绽放绚丽之花。</a:t>
            </a:r>
            <a:endParaRPr lang="zh-CN" altLang="zh-CN" sz="16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97177" name="图片 90"/>
          <p:cNvPicPr>
            <a:picLocks noChangeAspect="1"/>
          </p:cNvPicPr>
          <p:nvPr/>
        </p:nvPicPr>
        <p:blipFill>
          <a:blip r:embed="rId1"/>
          <a:stretch>
            <a:fillRect/>
          </a:stretch>
        </p:blipFill>
        <p:spPr>
          <a:xfrm>
            <a:off x="119302" y="1968808"/>
            <a:ext cx="4804686" cy="3199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48726"/>
                                        </p:tgtEl>
                                        <p:attrNameLst>
                                          <p:attrName>style.visibility</p:attrName>
                                        </p:attrNameLst>
                                      </p:cBhvr>
                                      <p:to>
                                        <p:strVal val="visible"/>
                                      </p:to>
                                    </p:set>
                                    <p:animEffect transition="in" filter="barn(inVertical)">
                                      <p:cBhvr>
                                        <p:cTn id="7" dur="500"/>
                                        <p:tgtEl>
                                          <p:spTgt spid="104872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097177"/>
                                        </p:tgtEl>
                                        <p:attrNameLst>
                                          <p:attrName>style.visibility</p:attrName>
                                        </p:attrNameLst>
                                      </p:cBhvr>
                                      <p:to>
                                        <p:strVal val="visible"/>
                                      </p:to>
                                    </p:set>
                                    <p:anim calcmode="lin" valueType="num">
                                      <p:cBhvr additive="base">
                                        <p:cTn id="11" dur="500" fill="hold"/>
                                        <p:tgtEl>
                                          <p:spTgt spid="2097177"/>
                                        </p:tgtEl>
                                        <p:attrNameLst>
                                          <p:attrName>ppt_x</p:attrName>
                                        </p:attrNameLst>
                                      </p:cBhvr>
                                      <p:tavLst>
                                        <p:tav tm="0">
                                          <p:val>
                                            <p:strVal val="1+#ppt_w/2"/>
                                          </p:val>
                                        </p:tav>
                                        <p:tav tm="100000">
                                          <p:val>
                                            <p:strVal val="#ppt_x"/>
                                          </p:val>
                                        </p:tav>
                                      </p:tavLst>
                                    </p:anim>
                                    <p:anim calcmode="lin" valueType="num">
                                      <p:cBhvr additive="base">
                                        <p:cTn id="12" dur="500" fill="hold"/>
                                        <p:tgtEl>
                                          <p:spTgt spid="209717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048727"/>
                                        </p:tgtEl>
                                        <p:attrNameLst>
                                          <p:attrName>style.visibility</p:attrName>
                                        </p:attrNameLst>
                                      </p:cBhvr>
                                      <p:to>
                                        <p:strVal val="visible"/>
                                      </p:to>
                                    </p:set>
                                    <p:animEffect transition="in" filter="wipe(left)">
                                      <p:cBhvr>
                                        <p:cTn id="16" dur="1000"/>
                                        <p:tgtEl>
                                          <p:spTgt spid="1048727"/>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1048728"/>
                                        </p:tgtEl>
                                        <p:attrNameLst>
                                          <p:attrName>style.visibility</p:attrName>
                                        </p:attrNameLst>
                                      </p:cBhvr>
                                      <p:to>
                                        <p:strVal val="visible"/>
                                      </p:to>
                                    </p:set>
                                    <p:animEffect transition="in" filter="wipe(up)">
                                      <p:cBhvr>
                                        <p:cTn id="20" dur="500"/>
                                        <p:tgtEl>
                                          <p:spTgt spid="1048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26" grpId="0" bldLvl="0" animBg="1"/>
      <p:bldP spid="1048727" grpId="0" bldLvl="0" animBg="1"/>
      <p:bldP spid="10487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55"/>
          <p:cNvSpPr txBox="1">
            <a:spLocks noChangeArrowheads="1"/>
          </p:cNvSpPr>
          <p:nvPr/>
        </p:nvSpPr>
        <p:spPr bwMode="auto">
          <a:xfrm>
            <a:off x="2141855" y="476885"/>
            <a:ext cx="617664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3200" spc="300" dirty="0">
                <a:solidFill>
                  <a:schemeClr val="tx1"/>
                </a:solidFill>
                <a:effectLst/>
                <a:sym typeface="+mn-ea"/>
              </a:rPr>
              <a:t>肩负历史使命 担当复兴大任</a:t>
            </a:r>
            <a:endParaRPr lang="zh-CN" altLang="en-US" sz="3200" dirty="0">
              <a:sym typeface="+mn-lt"/>
            </a:endParaRPr>
          </a:p>
        </p:txBody>
      </p:sp>
      <p:sp>
        <p:nvSpPr>
          <p:cNvPr id="86" name="矩形 85"/>
          <p:cNvSpPr/>
          <p:nvPr/>
        </p:nvSpPr>
        <p:spPr>
          <a:xfrm>
            <a:off x="4222135" y="1706930"/>
            <a:ext cx="6855563" cy="37229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89" name="矩形 88"/>
          <p:cNvSpPr/>
          <p:nvPr/>
        </p:nvSpPr>
        <p:spPr>
          <a:xfrm>
            <a:off x="5808345" y="2349500"/>
            <a:ext cx="4948555" cy="2984500"/>
          </a:xfrm>
          <a:prstGeom prst="rect">
            <a:avLst/>
          </a:prstGeom>
        </p:spPr>
        <p:txBody>
          <a:bodyPr wrap="square">
            <a:spAutoFit/>
          </a:bodyPr>
          <a:lstStyle/>
          <a:p>
            <a:pPr algn="just">
              <a:lnSpc>
                <a:spcPct val="150000"/>
              </a:lnSpc>
              <a:spcAft>
                <a:spcPts val="1200"/>
              </a:spcAft>
            </a:pPr>
            <a:r>
              <a:rPr 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altLang="zh-CN" sz="16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爱国爱民</a:t>
            </a:r>
            <a:r>
              <a:rPr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，从党史学习中激发信仰、获得启发、汲取力量</a:t>
            </a:r>
            <a:r>
              <a:rPr 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spcAft>
                <a:spcPts val="1200"/>
              </a:spcAft>
            </a:pPr>
            <a:r>
              <a:rPr altLang="zh-CN" sz="16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坚定“四个自信”</a:t>
            </a:r>
            <a:r>
              <a:rPr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，树立为祖国为人民永久奋斗、赤诚奉献的坚定理想。</a:t>
            </a:r>
            <a:endParaRPr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spcAft>
                <a:spcPts val="1200"/>
              </a:spcAft>
            </a:pPr>
            <a:r>
              <a:rPr altLang="zh-CN" sz="16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自觉用中华优秀传统文化、革命文化、社会主义先进文化培根铸魂</a:t>
            </a:r>
            <a:r>
              <a:rPr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、启智润心，加强道德修养，明辨是非曲直，增强自我定力</a:t>
            </a:r>
            <a:r>
              <a:rPr 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1" name="图片 9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7332" y="1950393"/>
            <a:ext cx="4804686" cy="3199920"/>
          </a:xfrm>
          <a:prstGeom prst="rect">
            <a:avLst/>
          </a:prstGeom>
        </p:spPr>
      </p:pic>
      <p:sp>
        <p:nvSpPr>
          <p:cNvPr id="2" name="矩形 1"/>
          <p:cNvSpPr/>
          <p:nvPr/>
        </p:nvSpPr>
        <p:spPr>
          <a:xfrm>
            <a:off x="5735955" y="1845310"/>
            <a:ext cx="4948555" cy="506730"/>
          </a:xfrm>
          <a:prstGeom prst="rect">
            <a:avLst/>
          </a:prstGeom>
        </p:spPr>
        <p:txBody>
          <a:bodyPr wrap="square">
            <a:spAutoFit/>
          </a:bodyPr>
          <a:p>
            <a:pPr algn="just">
              <a:lnSpc>
                <a:spcPct val="150000"/>
              </a:lnSpc>
              <a:spcAft>
                <a:spcPts val="1200"/>
              </a:spcAft>
            </a:pPr>
            <a:r>
              <a:rPr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Q：青年人要怎样肩负起时代重任？</a:t>
            </a:r>
            <a:endParaRPr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barn(inVertical)">
                                      <p:cBhvr>
                                        <p:cTn id="7" dur="500"/>
                                        <p:tgtEl>
                                          <p:spTgt spid="8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1+#ppt_w/2"/>
                                          </p:val>
                                        </p:tav>
                                        <p:tav tm="100000">
                                          <p:val>
                                            <p:strVal val="#ppt_x"/>
                                          </p:val>
                                        </p:tav>
                                      </p:tavLst>
                                    </p:anim>
                                    <p:anim calcmode="lin" valueType="num">
                                      <p:cBhvr additive="base">
                                        <p:cTn id="12" dur="500" fill="hold"/>
                                        <p:tgtEl>
                                          <p:spTgt spid="9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wipe(left)">
                                      <p:cBhvr>
                                        <p:cTn id="16" dur="1000"/>
                                        <p:tgtEl>
                                          <p:spTgt spid="8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wipe(up)">
                                      <p:cBhvr>
                                        <p:cTn id="19" dur="500"/>
                                        <p:tgtEl>
                                          <p:spTgt spid="8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ldLvl="0" animBg="1"/>
      <p:bldP spid="86" grpId="0" bldLvl="0" animBg="1"/>
      <p:bldP spid="8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18" name=""/>
        <p:cNvGrpSpPr/>
        <p:nvPr/>
      </p:nvGrpSpPr>
      <p:grpSpPr>
        <a:xfrm>
          <a:off x="0" y="0"/>
          <a:ext cx="0" cy="0"/>
          <a:chOff x="0" y="0"/>
          <a:chExt cx="0" cy="0"/>
        </a:xfrm>
      </p:grpSpPr>
      <p:sp>
        <p:nvSpPr>
          <p:cNvPr id="1048732" name="同心圆 100"/>
          <p:cNvSpPr/>
          <p:nvPr/>
        </p:nvSpPr>
        <p:spPr>
          <a:xfrm>
            <a:off x="845631" y="1762998"/>
            <a:ext cx="2610500" cy="261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p>
            <a:pPr marL="0" marR="0" lvl="0" indent="0" algn="ctr" defTabSz="1089025" eaLnBrk="1" fontAlgn="auto" latinLnBrk="0" hangingPunct="1">
              <a:lnSpc>
                <a:spcPct val="100000"/>
              </a:lnSpc>
              <a:spcBef>
                <a:spcPts val="0"/>
              </a:spcBef>
              <a:spcAft>
                <a:spcPts val="0"/>
              </a:spcAft>
              <a:buClrTx/>
              <a:buSzTx/>
              <a:buFontTx/>
              <a:buNone/>
            </a:pPr>
            <a:endParaRPr kumimoji="0" lang="zh-CN" altLang="en-US" sz="21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48734" name="TextBox 11"/>
          <p:cNvSpPr txBox="1"/>
          <p:nvPr/>
        </p:nvSpPr>
        <p:spPr>
          <a:xfrm>
            <a:off x="5698004" y="1945781"/>
            <a:ext cx="5797802" cy="95948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1089025" eaLnBrk="1" fontAlgn="auto" latinLnBrk="0" hangingPunct="1">
              <a:lnSpc>
                <a:spcPct val="130000"/>
              </a:lnSpc>
              <a:spcBef>
                <a:spcPts val="0"/>
              </a:spcBef>
              <a:spcAft>
                <a:spcPts val="0"/>
              </a:spcAft>
            </a:pPr>
            <a:r>
              <a:rPr lang="zh-CN" altLang="zh-CN" sz="1600" b="0" dirty="0">
                <a:solidFill>
                  <a:srgbClr val="FF0000"/>
                </a:solidFill>
                <a:latin typeface="微软雅黑" panose="020B0503020204020204" pitchFamily="34" charset="-122"/>
                <a:ea typeface="微软雅黑" panose="020B0503020204020204" pitchFamily="34" charset="-122"/>
              </a:rPr>
              <a:t>传承历史，开创未来。</a:t>
            </a:r>
            <a:r>
              <a:rPr lang="zh-CN" altLang="zh-CN" sz="1600" b="0" dirty="0">
                <a:solidFill>
                  <a:schemeClr val="tx1"/>
                </a:solidFill>
                <a:latin typeface="微软雅黑" panose="020B0503020204020204" pitchFamily="34" charset="-122"/>
                <a:ea typeface="微软雅黑" panose="020B0503020204020204" pitchFamily="34" charset="-122"/>
              </a:rPr>
              <a:t>当代大学生要担当起建设中国特色社会主义的重任，实现百多年来中国人民梦寐以求的国家富强，人民幸福的爱国理想。</a:t>
            </a:r>
            <a:endParaRPr lang="zh-CN" altLang="zh-CN" sz="1600" b="0" dirty="0">
              <a:solidFill>
                <a:schemeClr val="tx1"/>
              </a:solidFill>
              <a:latin typeface="微软雅黑" panose="020B0503020204020204" pitchFamily="34" charset="-122"/>
              <a:ea typeface="微软雅黑" panose="020B0503020204020204" pitchFamily="34" charset="-122"/>
            </a:endParaRPr>
          </a:p>
        </p:txBody>
      </p:sp>
      <p:cxnSp>
        <p:nvCxnSpPr>
          <p:cNvPr id="3145742" name="直接连接符 103"/>
          <p:cNvCxnSpPr/>
          <p:nvPr/>
        </p:nvCxnSpPr>
        <p:spPr>
          <a:xfrm>
            <a:off x="4346355" y="2067107"/>
            <a:ext cx="1056117" cy="0"/>
          </a:xfrm>
          <a:prstGeom prst="line">
            <a:avLst/>
          </a:prstGeom>
          <a:noFill/>
          <a:ln w="6350" cap="flat" cmpd="sng" algn="ctr">
            <a:solidFill>
              <a:srgbClr val="292A25"/>
            </a:solidFill>
            <a:prstDash val="dash"/>
            <a:tailEnd type="oval" w="sm" len="sm"/>
          </a:ln>
          <a:effectLst/>
        </p:spPr>
      </p:cxnSp>
      <p:sp>
        <p:nvSpPr>
          <p:cNvPr id="1048735" name="TextBox 14"/>
          <p:cNvSpPr txBox="1"/>
          <p:nvPr/>
        </p:nvSpPr>
        <p:spPr>
          <a:xfrm>
            <a:off x="5698004" y="3068248"/>
            <a:ext cx="5797802" cy="95948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1089025" eaLnBrk="1" fontAlgn="auto" latinLnBrk="0" hangingPunct="1">
              <a:lnSpc>
                <a:spcPct val="130000"/>
              </a:lnSpc>
              <a:spcBef>
                <a:spcPts val="0"/>
              </a:spcBef>
              <a:spcAft>
                <a:spcPts val="0"/>
              </a:spcAft>
            </a:pPr>
            <a:r>
              <a:rPr lang="en-US" altLang="zh-CN" sz="1600" b="0" dirty="0">
                <a:solidFill>
                  <a:srgbClr val="FF0000"/>
                </a:solidFill>
                <a:latin typeface="微软雅黑" panose="020B0503020204020204" pitchFamily="34" charset="-122"/>
                <a:ea typeface="微软雅黑" panose="020B0503020204020204" pitchFamily="34" charset="-122"/>
              </a:rPr>
              <a:t>勇于创新，实现中华民族的伟大复兴。</a:t>
            </a:r>
            <a:r>
              <a:rPr lang="en-US" altLang="zh-CN" sz="1600" b="0" dirty="0">
                <a:solidFill>
                  <a:schemeClr val="tx1"/>
                </a:solidFill>
                <a:latin typeface="微软雅黑" panose="020B0503020204020204" pitchFamily="34" charset="-122"/>
                <a:ea typeface="微软雅黑" panose="020B0503020204020204" pitchFamily="34" charset="-122"/>
              </a:rPr>
              <a:t>中国是世界最早的四大文明古国之一，然而，成为了近代历史上的落伍者，在一个充满创新，依靠创新的社会，中华民族的创新发展</a:t>
            </a:r>
            <a:r>
              <a:rPr lang="zh-CN" altLang="en-US" sz="1600" b="0" dirty="0">
                <a:solidFill>
                  <a:schemeClr val="tx1"/>
                </a:solidFill>
                <a:sym typeface="+mn-ea"/>
              </a:rPr>
              <a:t>是必然要求。</a:t>
            </a:r>
            <a:endParaRPr lang="zh-CN" altLang="en-US" sz="1600" b="0" dirty="0">
              <a:solidFill>
                <a:schemeClr val="tx1"/>
              </a:solidFill>
              <a:sym typeface="+mn-ea"/>
            </a:endParaRPr>
          </a:p>
        </p:txBody>
      </p:sp>
      <p:cxnSp>
        <p:nvCxnSpPr>
          <p:cNvPr id="3145743" name="直接连接符 105"/>
          <p:cNvCxnSpPr/>
          <p:nvPr/>
        </p:nvCxnSpPr>
        <p:spPr>
          <a:xfrm>
            <a:off x="4247433" y="3406005"/>
            <a:ext cx="1056117" cy="0"/>
          </a:xfrm>
          <a:prstGeom prst="line">
            <a:avLst/>
          </a:prstGeom>
          <a:noFill/>
          <a:ln w="6350" cap="flat" cmpd="sng" algn="ctr">
            <a:solidFill>
              <a:srgbClr val="292A25"/>
            </a:solidFill>
            <a:prstDash val="dash"/>
            <a:tailEnd type="oval" w="sm" len="sm"/>
          </a:ln>
          <a:effectLst/>
        </p:spPr>
      </p:cxnSp>
      <p:sp>
        <p:nvSpPr>
          <p:cNvPr id="1048736" name="TextBox 17"/>
          <p:cNvSpPr txBox="1"/>
          <p:nvPr/>
        </p:nvSpPr>
        <p:spPr>
          <a:xfrm>
            <a:off x="5698639" y="4725461"/>
            <a:ext cx="5797802" cy="63944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1089025" eaLnBrk="1" fontAlgn="auto" latinLnBrk="0" hangingPunct="1">
              <a:lnSpc>
                <a:spcPct val="130000"/>
              </a:lnSpc>
              <a:spcBef>
                <a:spcPts val="0"/>
              </a:spcBef>
              <a:spcAft>
                <a:spcPts val="0"/>
              </a:spcAft>
            </a:pPr>
            <a:r>
              <a:rPr lang="en-US" altLang="zh-CN" sz="1600" b="0" dirty="0">
                <a:solidFill>
                  <a:srgbClr val="FF0000"/>
                </a:solidFill>
                <a:latin typeface="微软雅黑" panose="020B0503020204020204" pitchFamily="34" charset="-122"/>
                <a:ea typeface="微软雅黑" panose="020B0503020204020204" pitchFamily="34" charset="-122"/>
              </a:rPr>
              <a:t>积极努力，为世界和平发展，</a:t>
            </a:r>
            <a:r>
              <a:rPr lang="en-US" altLang="zh-CN" sz="1600" b="0" dirty="0">
                <a:solidFill>
                  <a:schemeClr val="tx1"/>
                </a:solidFill>
                <a:latin typeface="微软雅黑" panose="020B0503020204020204" pitchFamily="34" charset="-122"/>
                <a:ea typeface="微软雅黑" panose="020B0503020204020204" pitchFamily="34" charset="-122"/>
              </a:rPr>
              <a:t>人类社会的进步事业做贡献。中华民族是热爱和平的民族，中国始终是维护世界和平的坚定力量</a:t>
            </a:r>
            <a:r>
              <a:rPr lang="zh-CN" altLang="en-US" sz="1600" b="0" dirty="0">
                <a:solidFill>
                  <a:schemeClr val="tx1"/>
                </a:solidFill>
                <a:latin typeface="微软雅黑" panose="020B0503020204020204" pitchFamily="34" charset="-122"/>
                <a:ea typeface="微软雅黑" panose="020B0503020204020204" pitchFamily="34" charset="-122"/>
              </a:rPr>
              <a:t>。</a:t>
            </a:r>
            <a:endParaRPr lang="zh-CN" altLang="en-US" sz="1600" b="0" dirty="0">
              <a:solidFill>
                <a:schemeClr val="tx1"/>
              </a:solidFill>
              <a:latin typeface="微软雅黑" panose="020B0503020204020204" pitchFamily="34" charset="-122"/>
              <a:ea typeface="微软雅黑" panose="020B0503020204020204" pitchFamily="34" charset="-122"/>
            </a:endParaRPr>
          </a:p>
        </p:txBody>
      </p:sp>
      <p:cxnSp>
        <p:nvCxnSpPr>
          <p:cNvPr id="3145744" name="直接连接符 107"/>
          <p:cNvCxnSpPr/>
          <p:nvPr/>
        </p:nvCxnSpPr>
        <p:spPr>
          <a:xfrm>
            <a:off x="4430617" y="4842127"/>
            <a:ext cx="1056117" cy="0"/>
          </a:xfrm>
          <a:prstGeom prst="line">
            <a:avLst/>
          </a:prstGeom>
          <a:noFill/>
          <a:ln w="6350" cap="flat" cmpd="sng" algn="ctr">
            <a:solidFill>
              <a:srgbClr val="292A25"/>
            </a:solidFill>
            <a:prstDash val="dash"/>
            <a:tailEnd type="oval" w="sm" len="sm"/>
          </a:ln>
          <a:effectLst/>
        </p:spPr>
      </p:cxnSp>
      <p:sp>
        <p:nvSpPr>
          <p:cNvPr id="1048737" name="椭圆 114"/>
          <p:cNvSpPr/>
          <p:nvPr/>
        </p:nvSpPr>
        <p:spPr>
          <a:xfrm>
            <a:off x="4064249" y="1883921"/>
            <a:ext cx="366369" cy="366369"/>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rtlCol="0" anchor="ctr"/>
          <a:p>
            <a:pPr marL="0" marR="0" lvl="0" indent="0" algn="ctr" defTabSz="1089025" eaLnBrk="1" fontAlgn="auto" latinLnBrk="0" hangingPunct="1">
              <a:lnSpc>
                <a:spcPct val="100000"/>
              </a:lnSpc>
              <a:spcBef>
                <a:spcPts val="0"/>
              </a:spcBef>
              <a:spcAft>
                <a:spcPts val="0"/>
              </a:spcAft>
              <a:buClrTx/>
              <a:buSzTx/>
              <a:buFontTx/>
              <a:buNone/>
            </a:pPr>
            <a:r>
              <a:rPr kumimoji="0" lang="en-US" altLang="zh-CN" sz="2100" b="0" i="0" u="none" strike="noStrike" kern="0" cap="none" spc="0" normalizeH="0" baseline="0" noProof="0" dirty="0">
                <a:ln>
                  <a:noFill/>
                </a:ln>
                <a:solidFill>
                  <a:srgbClr val="ECEB4D"/>
                </a:solidFill>
                <a:effectLst/>
                <a:uLnTx/>
                <a:uFillTx/>
                <a:latin typeface="微软雅黑" panose="020B0503020204020204" pitchFamily="34" charset="-122"/>
                <a:ea typeface="微软雅黑" panose="020B0503020204020204" pitchFamily="34" charset="-122"/>
              </a:rPr>
              <a:t>1</a:t>
            </a:r>
            <a:endParaRPr kumimoji="0" lang="zh-CN" altLang="en-US" sz="2100" b="0" i="0" u="none" strike="noStrike" kern="0" cap="none" spc="0" normalizeH="0" baseline="0" noProof="0" dirty="0">
              <a:ln>
                <a:noFill/>
              </a:ln>
              <a:solidFill>
                <a:srgbClr val="ECEB4D"/>
              </a:solidFill>
              <a:effectLst/>
              <a:uLnTx/>
              <a:uFillTx/>
              <a:latin typeface="微软雅黑" panose="020B0503020204020204" pitchFamily="34" charset="-122"/>
              <a:ea typeface="微软雅黑" panose="020B0503020204020204" pitchFamily="34" charset="-122"/>
            </a:endParaRPr>
          </a:p>
        </p:txBody>
      </p:sp>
      <p:sp>
        <p:nvSpPr>
          <p:cNvPr id="1048738" name="椭圆 115"/>
          <p:cNvSpPr/>
          <p:nvPr/>
        </p:nvSpPr>
        <p:spPr>
          <a:xfrm>
            <a:off x="4064248" y="3245816"/>
            <a:ext cx="366369" cy="366369"/>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rtlCol="0" anchor="ctr"/>
          <a:p>
            <a:pPr marL="0" marR="0" lvl="0" indent="0" algn="ctr" defTabSz="1089025" eaLnBrk="1" fontAlgn="auto" latinLnBrk="0" hangingPunct="1">
              <a:lnSpc>
                <a:spcPct val="100000"/>
              </a:lnSpc>
              <a:spcBef>
                <a:spcPts val="0"/>
              </a:spcBef>
              <a:spcAft>
                <a:spcPts val="0"/>
              </a:spcAft>
              <a:buClrTx/>
              <a:buSzTx/>
              <a:buFontTx/>
              <a:buNone/>
            </a:pPr>
            <a:r>
              <a:rPr kumimoji="0" lang="en-US" altLang="zh-CN" sz="2100" b="0" i="0" u="none" strike="noStrike" kern="0" cap="none" spc="0" normalizeH="0" baseline="0" noProof="0" dirty="0">
                <a:ln>
                  <a:noFill/>
                </a:ln>
                <a:solidFill>
                  <a:srgbClr val="ECEB4D"/>
                </a:solidFill>
                <a:effectLst/>
                <a:uLnTx/>
                <a:uFillTx/>
                <a:latin typeface="微软雅黑" panose="020B0503020204020204" pitchFamily="34" charset="-122"/>
                <a:ea typeface="微软雅黑" panose="020B0503020204020204" pitchFamily="34" charset="-122"/>
              </a:rPr>
              <a:t>2</a:t>
            </a:r>
            <a:endParaRPr kumimoji="0" lang="zh-CN" altLang="en-US" sz="2100" b="0" i="0" u="none" strike="noStrike" kern="0" cap="none" spc="0" normalizeH="0" baseline="0" noProof="0" dirty="0">
              <a:ln>
                <a:noFill/>
              </a:ln>
              <a:solidFill>
                <a:srgbClr val="ECEB4D"/>
              </a:solidFill>
              <a:effectLst/>
              <a:uLnTx/>
              <a:uFillTx/>
              <a:latin typeface="微软雅黑" panose="020B0503020204020204" pitchFamily="34" charset="-122"/>
              <a:ea typeface="微软雅黑" panose="020B0503020204020204" pitchFamily="34" charset="-122"/>
            </a:endParaRPr>
          </a:p>
        </p:txBody>
      </p:sp>
      <p:sp>
        <p:nvSpPr>
          <p:cNvPr id="1048739" name="椭圆 116"/>
          <p:cNvSpPr/>
          <p:nvPr/>
        </p:nvSpPr>
        <p:spPr>
          <a:xfrm>
            <a:off x="4064248" y="4725420"/>
            <a:ext cx="366369" cy="366369"/>
          </a:xfrm>
          <a:prstGeom prst="ellipse">
            <a:avLst/>
          </a:prstGeom>
          <a:solidFill>
            <a:srgbClr val="C00000"/>
          </a:solidFill>
          <a:ln w="25400" cap="flat" cmpd="sng" algn="ctr">
            <a:noFill/>
            <a:prstDash val="solid"/>
          </a:ln>
          <a:effectLst>
            <a:outerShdw blurRad="254000" dist="127000" dir="8100000" algn="tr" rotWithShape="0">
              <a:prstClr val="black">
                <a:alpha val="60000"/>
              </a:prstClr>
            </a:outerShdw>
          </a:effectLst>
        </p:spPr>
        <p:txBody>
          <a:bodyPr rtlCol="0" anchor="ctr"/>
          <a:p>
            <a:pPr marL="0" marR="0" lvl="0" indent="0" algn="ctr" defTabSz="1089025" eaLnBrk="1" fontAlgn="auto" latinLnBrk="0" hangingPunct="1">
              <a:lnSpc>
                <a:spcPct val="100000"/>
              </a:lnSpc>
              <a:spcBef>
                <a:spcPts val="0"/>
              </a:spcBef>
              <a:spcAft>
                <a:spcPts val="0"/>
              </a:spcAft>
              <a:buClrTx/>
              <a:buSzTx/>
              <a:buFontTx/>
              <a:buNone/>
            </a:pPr>
            <a:r>
              <a:rPr kumimoji="0" lang="en-US" altLang="zh-CN" sz="2100" b="0" i="0" u="none" strike="noStrike" kern="0" cap="none" spc="0" normalizeH="0" baseline="0" noProof="0" dirty="0">
                <a:ln>
                  <a:noFill/>
                </a:ln>
                <a:solidFill>
                  <a:srgbClr val="ECEB4D"/>
                </a:solidFill>
                <a:effectLst/>
                <a:uLnTx/>
                <a:uFillTx/>
                <a:latin typeface="微软雅黑" panose="020B0503020204020204" pitchFamily="34" charset="-122"/>
                <a:ea typeface="微软雅黑" panose="020B0503020204020204" pitchFamily="34" charset="-122"/>
              </a:rPr>
              <a:t>3</a:t>
            </a:r>
            <a:endParaRPr kumimoji="0" lang="zh-CN" altLang="en-US" sz="2100" b="0" i="0" u="none" strike="noStrike" kern="0" cap="none" spc="0" normalizeH="0" baseline="0" noProof="0" dirty="0">
              <a:ln>
                <a:noFill/>
              </a:ln>
              <a:solidFill>
                <a:srgbClr val="ECEB4D"/>
              </a:solidFill>
              <a:effectLst/>
              <a:uLnTx/>
              <a:uFillTx/>
              <a:latin typeface="微软雅黑" panose="020B0503020204020204" pitchFamily="34" charset="-122"/>
              <a:ea typeface="微软雅黑" panose="020B0503020204020204" pitchFamily="34" charset="-122"/>
            </a:endParaRPr>
          </a:p>
        </p:txBody>
      </p:sp>
      <p:grpSp>
        <p:nvGrpSpPr>
          <p:cNvPr id="120" name="组合 120"/>
          <p:cNvGrpSpPr/>
          <p:nvPr/>
        </p:nvGrpSpPr>
        <p:grpSpPr>
          <a:xfrm>
            <a:off x="763911" y="4623432"/>
            <a:ext cx="2415564" cy="574028"/>
            <a:chOff x="4304043" y="1286668"/>
            <a:chExt cx="3837944" cy="2757793"/>
          </a:xfrm>
          <a:effectLst>
            <a:outerShdw blurRad="381000" dist="254000" dir="8100000" algn="tr" rotWithShape="0">
              <a:prstClr val="black">
                <a:alpha val="40000"/>
              </a:prstClr>
            </a:outerShdw>
          </a:effectLst>
        </p:grpSpPr>
        <p:sp>
          <p:nvSpPr>
            <p:cNvPr id="1048740" name="圆角矩形 121"/>
            <p:cNvSpPr/>
            <p:nvPr/>
          </p:nvSpPr>
          <p:spPr>
            <a:xfrm>
              <a:off x="4304043" y="1286668"/>
              <a:ext cx="3837944" cy="2757793"/>
            </a:xfrm>
            <a:prstGeom prst="roundRect">
              <a:avLst/>
            </a:prstGeom>
            <a:gradFill>
              <a:gsLst>
                <a:gs pos="0">
                  <a:sysClr val="window" lastClr="FFFFFF"/>
                </a:gs>
                <a:gs pos="0">
                  <a:sysClr val="window" lastClr="FFFFFF"/>
                </a:gs>
                <a:gs pos="62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p>
              <a:pPr marL="0" marR="0" lvl="0" indent="0" algn="ctr" defTabSz="1089025" eaLnBrk="1" fontAlgn="auto" latinLnBrk="0" hangingPunct="1">
                <a:lnSpc>
                  <a:spcPct val="100000"/>
                </a:lnSpc>
                <a:spcBef>
                  <a:spcPts val="0"/>
                </a:spcBef>
                <a:spcAft>
                  <a:spcPts val="0"/>
                </a:spcAft>
                <a:buClrTx/>
                <a:buSzTx/>
                <a:buFontTx/>
                <a:buNone/>
              </a:pPr>
              <a:endParaRPr kumimoji="0" lang="zh-CN" altLang="en-US" sz="2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48741" name="圆角矩形 122"/>
            <p:cNvSpPr/>
            <p:nvPr/>
          </p:nvSpPr>
          <p:spPr>
            <a:xfrm>
              <a:off x="4351930" y="1373339"/>
              <a:ext cx="3742172" cy="2584451"/>
            </a:xfrm>
            <a:prstGeom prst="roundRect">
              <a:avLst/>
            </a:prstGeom>
            <a:gradFill>
              <a:gsLst>
                <a:gs pos="0">
                  <a:sysClr val="window" lastClr="FFFFFF"/>
                </a:gs>
                <a:gs pos="0">
                  <a:sysClr val="window" lastClr="FFFFFF"/>
                </a:gs>
                <a:gs pos="42000">
                  <a:srgbClr val="F0F0F0"/>
                </a:gs>
                <a:gs pos="100000">
                  <a:sysClr val="window" lastClr="FFFFFF">
                    <a:lumMod val="85000"/>
                  </a:sysClr>
                </a:gs>
              </a:gsLst>
              <a:lin ang="18900000" scaled="0"/>
            </a:gradFill>
            <a:ln w="25400" cap="flat" cmpd="sng" algn="ctr">
              <a:noFill/>
              <a:prstDash val="solid"/>
            </a:ln>
            <a:effectLst/>
          </p:spPr>
          <p:txBody>
            <a:bodyPr rtlCol="0" anchor="ctr"/>
            <a:p>
              <a:pPr marL="0" marR="0" lvl="0" indent="0" algn="ctr" defTabSz="1089025" eaLnBrk="1" fontAlgn="auto" latinLnBrk="0" hangingPunct="1">
                <a:lnSpc>
                  <a:spcPct val="100000"/>
                </a:lnSpc>
                <a:spcBef>
                  <a:spcPts val="0"/>
                </a:spcBef>
                <a:spcAft>
                  <a:spcPts val="0"/>
                </a:spcAft>
                <a:buClrTx/>
                <a:buSzTx/>
                <a:buFontTx/>
                <a:buNone/>
              </a:pPr>
              <a:r>
                <a:rPr kumimoji="0" lang="zh-CN" altLang="en-US" sz="2400" b="0" i="0" u="none" strike="noStrike" kern="0" cap="none" spc="0" normalizeH="0" baseline="0" noProof="0" dirty="0">
                  <a:ln>
                    <a:noFill/>
                  </a:ln>
                  <a:solidFill>
                    <a:prstClr val="black">
                      <a:lumMod val="95000"/>
                      <a:lumOff val="5000"/>
                    </a:prstClr>
                  </a:solidFill>
                  <a:effectLst/>
                  <a:latin typeface="微软雅黑" panose="020B0503020204020204" pitchFamily="34" charset="-122"/>
                  <a:ea typeface="微软雅黑" panose="020B0503020204020204" pitchFamily="34" charset="-122"/>
                </a:rPr>
                <a:t>具体</a:t>
              </a:r>
              <a:r>
                <a:rPr kumimoji="0" lang="zh-CN" altLang="en-US" sz="2400" b="0" i="0" u="none" strike="noStrike" kern="0" cap="none" spc="0" normalizeH="0" baseline="0" noProof="0" dirty="0">
                  <a:ln>
                    <a:noFill/>
                  </a:ln>
                  <a:solidFill>
                    <a:prstClr val="black">
                      <a:lumMod val="95000"/>
                      <a:lumOff val="5000"/>
                    </a:prstClr>
                  </a:solidFill>
                  <a:effectLst/>
                  <a:latin typeface="微软雅黑" panose="020B0503020204020204" pitchFamily="34" charset="-122"/>
                  <a:ea typeface="微软雅黑" panose="020B0503020204020204" pitchFamily="34" charset="-122"/>
                </a:rPr>
                <a:t>概述</a:t>
              </a:r>
              <a:endParaRPr kumimoji="0" lang="zh-CN" altLang="en-US" sz="2400" b="0" i="0" u="none" strike="noStrike" kern="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endParaRPr>
            </a:p>
          </p:txBody>
        </p:sp>
      </p:grpSp>
      <p:sp>
        <p:nvSpPr>
          <p:cNvPr id="1048742" name="Text Box 55"/>
          <p:cNvSpPr txBox="1">
            <a:spLocks noChangeArrowheads="1"/>
          </p:cNvSpPr>
          <p:nvPr/>
        </p:nvSpPr>
        <p:spPr bwMode="auto">
          <a:xfrm>
            <a:off x="2142044" y="476672"/>
            <a:ext cx="4988185" cy="615523"/>
          </a:xfrm>
          <a:prstGeom prst="rect">
            <a:avLst/>
          </a:prstGeom>
          <a:noFill/>
          <a:ln>
            <a:noFill/>
          </a:ln>
          <a:effectLst/>
        </p:spPr>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3200" dirty="0">
                <a:sym typeface="+mn-lt"/>
              </a:rPr>
              <a:t>肩负</a:t>
            </a:r>
            <a:r>
              <a:rPr lang="zh-CN" altLang="en-US" sz="3200" dirty="0">
                <a:sym typeface="+mn-lt"/>
              </a:rPr>
              <a:t>历史</a:t>
            </a:r>
            <a:r>
              <a:rPr lang="zh-CN" altLang="en-US" sz="3200" dirty="0">
                <a:sym typeface="+mn-lt"/>
              </a:rPr>
              <a:t>使命</a:t>
            </a:r>
            <a:endParaRPr lang="zh-CN" altLang="en-US" sz="3200" dirty="0">
              <a:sym typeface="+mn-lt"/>
            </a:endParaRPr>
          </a:p>
        </p:txBody>
      </p:sp>
      <p:pic>
        <p:nvPicPr>
          <p:cNvPr id="2097191" name="图片 2097190"/>
          <p:cNvPicPr/>
          <p:nvPr/>
        </p:nvPicPr>
        <p:blipFill>
          <a:blip r:embed="rId1"/>
          <a:stretch>
            <a:fillRect/>
          </a:stretch>
        </p:blipFill>
        <p:spPr>
          <a:xfrm>
            <a:off x="547920" y="1568813"/>
            <a:ext cx="2847549" cy="28604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48742"/>
                                        </p:tgtEl>
                                        <p:attrNameLst>
                                          <p:attrName>style.visibility</p:attrName>
                                        </p:attrNameLst>
                                      </p:cBhvr>
                                      <p:to>
                                        <p:strVal val="visible"/>
                                      </p:to>
                                    </p:set>
                                    <p:animEffect transition="in" filter="barn(inVertical)">
                                      <p:cBhvr>
                                        <p:cTn id="7" dur="500"/>
                                        <p:tgtEl>
                                          <p:spTgt spid="104874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fade">
                                      <p:cBhvr>
                                        <p:cTn id="11" dur="500"/>
                                        <p:tgtEl>
                                          <p:spTgt spid="120"/>
                                        </p:tgtEl>
                                      </p:cBhvr>
                                    </p:animEffect>
                                    <p:anim calcmode="lin" valueType="num">
                                      <p:cBhvr>
                                        <p:cTn id="12" dur="500" fill="hold"/>
                                        <p:tgtEl>
                                          <p:spTgt spid="120"/>
                                        </p:tgtEl>
                                        <p:attrNameLst>
                                          <p:attrName>ppt_x</p:attrName>
                                        </p:attrNameLst>
                                      </p:cBhvr>
                                      <p:tavLst>
                                        <p:tav tm="0">
                                          <p:val>
                                            <p:strVal val="#ppt_x"/>
                                          </p:val>
                                        </p:tav>
                                        <p:tav tm="100000">
                                          <p:val>
                                            <p:strVal val="#ppt_x"/>
                                          </p:val>
                                        </p:tav>
                                      </p:tavLst>
                                    </p:anim>
                                    <p:anim calcmode="lin" valueType="num">
                                      <p:cBhvr>
                                        <p:cTn id="13" dur="500" fill="hold"/>
                                        <p:tgtEl>
                                          <p:spTgt spid="12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048737"/>
                                        </p:tgtEl>
                                        <p:attrNameLst>
                                          <p:attrName>style.visibility</p:attrName>
                                        </p:attrNameLst>
                                      </p:cBhvr>
                                      <p:to>
                                        <p:strVal val="visible"/>
                                      </p:to>
                                    </p:set>
                                    <p:anim calcmode="lin" valueType="num">
                                      <p:cBhvr>
                                        <p:cTn id="17" dur="500" fill="hold"/>
                                        <p:tgtEl>
                                          <p:spTgt spid="1048737"/>
                                        </p:tgtEl>
                                        <p:attrNameLst>
                                          <p:attrName>ppt_w</p:attrName>
                                        </p:attrNameLst>
                                      </p:cBhvr>
                                      <p:tavLst>
                                        <p:tav tm="0">
                                          <p:val>
                                            <p:fltVal val="0.0"/>
                                          </p:val>
                                        </p:tav>
                                        <p:tav tm="100000">
                                          <p:val>
                                            <p:strVal val="#ppt_w"/>
                                          </p:val>
                                        </p:tav>
                                      </p:tavLst>
                                    </p:anim>
                                    <p:anim calcmode="lin" valueType="num">
                                      <p:cBhvr>
                                        <p:cTn id="18" dur="500" fill="hold"/>
                                        <p:tgtEl>
                                          <p:spTgt spid="1048737"/>
                                        </p:tgtEl>
                                        <p:attrNameLst>
                                          <p:attrName>ppt_h</p:attrName>
                                        </p:attrNameLst>
                                      </p:cBhvr>
                                      <p:tavLst>
                                        <p:tav tm="0">
                                          <p:val>
                                            <p:fltVal val="0.0"/>
                                          </p:val>
                                        </p:tav>
                                        <p:tav tm="100000">
                                          <p:val>
                                            <p:strVal val="#ppt_h"/>
                                          </p:val>
                                        </p:tav>
                                      </p:tavLst>
                                    </p:anim>
                                    <p:animEffect transition="in" filter="fade">
                                      <p:cBhvr>
                                        <p:cTn id="19" dur="500"/>
                                        <p:tgtEl>
                                          <p:spTgt spid="1048737"/>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048738"/>
                                        </p:tgtEl>
                                        <p:attrNameLst>
                                          <p:attrName>style.visibility</p:attrName>
                                        </p:attrNameLst>
                                      </p:cBhvr>
                                      <p:to>
                                        <p:strVal val="visible"/>
                                      </p:to>
                                    </p:set>
                                    <p:anim calcmode="lin" valueType="num">
                                      <p:cBhvr>
                                        <p:cTn id="22" dur="500" fill="hold"/>
                                        <p:tgtEl>
                                          <p:spTgt spid="1048738"/>
                                        </p:tgtEl>
                                        <p:attrNameLst>
                                          <p:attrName>ppt_w</p:attrName>
                                        </p:attrNameLst>
                                      </p:cBhvr>
                                      <p:tavLst>
                                        <p:tav tm="0">
                                          <p:val>
                                            <p:fltVal val="0.0"/>
                                          </p:val>
                                        </p:tav>
                                        <p:tav tm="100000">
                                          <p:val>
                                            <p:strVal val="#ppt_w"/>
                                          </p:val>
                                        </p:tav>
                                      </p:tavLst>
                                    </p:anim>
                                    <p:anim calcmode="lin" valueType="num">
                                      <p:cBhvr>
                                        <p:cTn id="23" dur="500" fill="hold"/>
                                        <p:tgtEl>
                                          <p:spTgt spid="1048738"/>
                                        </p:tgtEl>
                                        <p:attrNameLst>
                                          <p:attrName>ppt_h</p:attrName>
                                        </p:attrNameLst>
                                      </p:cBhvr>
                                      <p:tavLst>
                                        <p:tav tm="0">
                                          <p:val>
                                            <p:fltVal val="0.0"/>
                                          </p:val>
                                        </p:tav>
                                        <p:tav tm="100000">
                                          <p:val>
                                            <p:strVal val="#ppt_h"/>
                                          </p:val>
                                        </p:tav>
                                      </p:tavLst>
                                    </p:anim>
                                    <p:animEffect transition="in" filter="fade">
                                      <p:cBhvr>
                                        <p:cTn id="24" dur="500"/>
                                        <p:tgtEl>
                                          <p:spTgt spid="1048738"/>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1048739"/>
                                        </p:tgtEl>
                                        <p:attrNameLst>
                                          <p:attrName>style.visibility</p:attrName>
                                        </p:attrNameLst>
                                      </p:cBhvr>
                                      <p:to>
                                        <p:strVal val="visible"/>
                                      </p:to>
                                    </p:set>
                                    <p:anim calcmode="lin" valueType="num">
                                      <p:cBhvr>
                                        <p:cTn id="27" dur="500" fill="hold"/>
                                        <p:tgtEl>
                                          <p:spTgt spid="1048739"/>
                                        </p:tgtEl>
                                        <p:attrNameLst>
                                          <p:attrName>ppt_w</p:attrName>
                                        </p:attrNameLst>
                                      </p:cBhvr>
                                      <p:tavLst>
                                        <p:tav tm="0">
                                          <p:val>
                                            <p:fltVal val="0.0"/>
                                          </p:val>
                                        </p:tav>
                                        <p:tav tm="100000">
                                          <p:val>
                                            <p:strVal val="#ppt_w"/>
                                          </p:val>
                                        </p:tav>
                                      </p:tavLst>
                                    </p:anim>
                                    <p:anim calcmode="lin" valueType="num">
                                      <p:cBhvr>
                                        <p:cTn id="28" dur="500" fill="hold"/>
                                        <p:tgtEl>
                                          <p:spTgt spid="1048739"/>
                                        </p:tgtEl>
                                        <p:attrNameLst>
                                          <p:attrName>ppt_h</p:attrName>
                                        </p:attrNameLst>
                                      </p:cBhvr>
                                      <p:tavLst>
                                        <p:tav tm="0">
                                          <p:val>
                                            <p:fltVal val="0.0"/>
                                          </p:val>
                                        </p:tav>
                                        <p:tav tm="100000">
                                          <p:val>
                                            <p:strVal val="#ppt_h"/>
                                          </p:val>
                                        </p:tav>
                                      </p:tavLst>
                                    </p:anim>
                                    <p:animEffect transition="in" filter="fade">
                                      <p:cBhvr>
                                        <p:cTn id="29" dur="500"/>
                                        <p:tgtEl>
                                          <p:spTgt spid="1048739"/>
                                        </p:tgtEl>
                                      </p:cBhvr>
                                    </p:animEffect>
                                  </p:childTnLst>
                                </p:cTn>
                              </p:par>
                              <p:par>
                                <p:cTn id="30" presetID="22" presetClass="entr" presetSubtype="8" fill="hold" nodeType="withEffect">
                                  <p:stCondLst>
                                    <p:cond delay="800"/>
                                  </p:stCondLst>
                                  <p:childTnLst>
                                    <p:set>
                                      <p:cBhvr>
                                        <p:cTn id="31" dur="1" fill="hold">
                                          <p:stCondLst>
                                            <p:cond delay="0"/>
                                          </p:stCondLst>
                                        </p:cTn>
                                        <p:tgtEl>
                                          <p:spTgt spid="3145742"/>
                                        </p:tgtEl>
                                        <p:attrNameLst>
                                          <p:attrName>style.visibility</p:attrName>
                                        </p:attrNameLst>
                                      </p:cBhvr>
                                      <p:to>
                                        <p:strVal val="visible"/>
                                      </p:to>
                                    </p:set>
                                    <p:animEffect transition="in" filter="wipe(left)">
                                      <p:cBhvr>
                                        <p:cTn id="32" dur="500"/>
                                        <p:tgtEl>
                                          <p:spTgt spid="3145742"/>
                                        </p:tgtEl>
                                      </p:cBhvr>
                                    </p:animEffect>
                                  </p:childTnLst>
                                </p:cTn>
                              </p:par>
                              <p:par>
                                <p:cTn id="33" presetID="22" presetClass="entr" presetSubtype="8" fill="hold" nodeType="withEffect">
                                  <p:stCondLst>
                                    <p:cond delay="900"/>
                                  </p:stCondLst>
                                  <p:childTnLst>
                                    <p:set>
                                      <p:cBhvr>
                                        <p:cTn id="34" dur="1" fill="hold">
                                          <p:stCondLst>
                                            <p:cond delay="0"/>
                                          </p:stCondLst>
                                        </p:cTn>
                                        <p:tgtEl>
                                          <p:spTgt spid="3145743"/>
                                        </p:tgtEl>
                                        <p:attrNameLst>
                                          <p:attrName>style.visibility</p:attrName>
                                        </p:attrNameLst>
                                      </p:cBhvr>
                                      <p:to>
                                        <p:strVal val="visible"/>
                                      </p:to>
                                    </p:set>
                                    <p:animEffect transition="in" filter="wipe(left)">
                                      <p:cBhvr>
                                        <p:cTn id="35" dur="500"/>
                                        <p:tgtEl>
                                          <p:spTgt spid="3145743"/>
                                        </p:tgtEl>
                                      </p:cBhvr>
                                    </p:animEffect>
                                  </p:childTnLst>
                                </p:cTn>
                              </p:par>
                              <p:par>
                                <p:cTn id="36" presetID="22" presetClass="entr" presetSubtype="8" fill="hold" nodeType="withEffect">
                                  <p:stCondLst>
                                    <p:cond delay="1000"/>
                                  </p:stCondLst>
                                  <p:childTnLst>
                                    <p:set>
                                      <p:cBhvr>
                                        <p:cTn id="37" dur="1" fill="hold">
                                          <p:stCondLst>
                                            <p:cond delay="0"/>
                                          </p:stCondLst>
                                        </p:cTn>
                                        <p:tgtEl>
                                          <p:spTgt spid="3145744"/>
                                        </p:tgtEl>
                                        <p:attrNameLst>
                                          <p:attrName>style.visibility</p:attrName>
                                        </p:attrNameLst>
                                      </p:cBhvr>
                                      <p:to>
                                        <p:strVal val="visible"/>
                                      </p:to>
                                    </p:set>
                                    <p:animEffect transition="in" filter="wipe(left)">
                                      <p:cBhvr>
                                        <p:cTn id="38" dur="500"/>
                                        <p:tgtEl>
                                          <p:spTgt spid="3145744"/>
                                        </p:tgtEl>
                                      </p:cBhvr>
                                    </p:animEffect>
                                  </p:childTnLst>
                                </p:cTn>
                              </p:par>
                              <p:par>
                                <p:cTn id="39" presetID="22" presetClass="entr" presetSubtype="8" fill="hold" grpId="0" nodeType="withEffect">
                                  <p:stCondLst>
                                    <p:cond delay="1400"/>
                                  </p:stCondLst>
                                  <p:childTnLst>
                                    <p:set>
                                      <p:cBhvr>
                                        <p:cTn id="40" dur="1" fill="hold">
                                          <p:stCondLst>
                                            <p:cond delay="0"/>
                                          </p:stCondLst>
                                        </p:cTn>
                                        <p:tgtEl>
                                          <p:spTgt spid="1048734"/>
                                        </p:tgtEl>
                                        <p:attrNameLst>
                                          <p:attrName>style.visibility</p:attrName>
                                        </p:attrNameLst>
                                      </p:cBhvr>
                                      <p:to>
                                        <p:strVal val="visible"/>
                                      </p:to>
                                    </p:set>
                                    <p:animEffect transition="in" filter="wipe(left)">
                                      <p:cBhvr>
                                        <p:cTn id="41" dur="500"/>
                                        <p:tgtEl>
                                          <p:spTgt spid="1048734"/>
                                        </p:tgtEl>
                                      </p:cBhvr>
                                    </p:animEffect>
                                  </p:childTnLst>
                                </p:cTn>
                              </p:par>
                              <p:par>
                                <p:cTn id="42" presetID="22" presetClass="entr" presetSubtype="8" fill="hold" grpId="0" nodeType="withEffect">
                                  <p:stCondLst>
                                    <p:cond delay="1500"/>
                                  </p:stCondLst>
                                  <p:childTnLst>
                                    <p:set>
                                      <p:cBhvr>
                                        <p:cTn id="43" dur="1" fill="hold">
                                          <p:stCondLst>
                                            <p:cond delay="0"/>
                                          </p:stCondLst>
                                        </p:cTn>
                                        <p:tgtEl>
                                          <p:spTgt spid="1048735"/>
                                        </p:tgtEl>
                                        <p:attrNameLst>
                                          <p:attrName>style.visibility</p:attrName>
                                        </p:attrNameLst>
                                      </p:cBhvr>
                                      <p:to>
                                        <p:strVal val="visible"/>
                                      </p:to>
                                    </p:set>
                                    <p:animEffect transition="in" filter="wipe(left)">
                                      <p:cBhvr>
                                        <p:cTn id="44" dur="500"/>
                                        <p:tgtEl>
                                          <p:spTgt spid="1048735"/>
                                        </p:tgtEl>
                                      </p:cBhvr>
                                    </p:animEffect>
                                  </p:childTnLst>
                                </p:cTn>
                              </p:par>
                              <p:par>
                                <p:cTn id="45" presetID="22" presetClass="entr" presetSubtype="8" fill="hold" grpId="0" nodeType="withEffect">
                                  <p:stCondLst>
                                    <p:cond delay="1600"/>
                                  </p:stCondLst>
                                  <p:childTnLst>
                                    <p:set>
                                      <p:cBhvr>
                                        <p:cTn id="46" dur="1" fill="hold">
                                          <p:stCondLst>
                                            <p:cond delay="0"/>
                                          </p:stCondLst>
                                        </p:cTn>
                                        <p:tgtEl>
                                          <p:spTgt spid="1048736"/>
                                        </p:tgtEl>
                                        <p:attrNameLst>
                                          <p:attrName>style.visibility</p:attrName>
                                        </p:attrNameLst>
                                      </p:cBhvr>
                                      <p:to>
                                        <p:strVal val="visible"/>
                                      </p:to>
                                    </p:set>
                                    <p:animEffect transition="in" filter="wipe(left)">
                                      <p:cBhvr>
                                        <p:cTn id="47" dur="500"/>
                                        <p:tgtEl>
                                          <p:spTgt spid="1048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4" grpId="0"/>
      <p:bldP spid="1048735" grpId="0"/>
      <p:bldP spid="1048736" grpId="0"/>
      <p:bldP spid="1048737" grpId="0" bldLvl="0" animBg="1"/>
      <p:bldP spid="1048738" grpId="0" bldLvl="0" animBg="1"/>
      <p:bldP spid="1048739" grpId="0" bldLvl="0" animBg="1"/>
      <p:bldP spid="104874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23" name=""/>
        <p:cNvGrpSpPr/>
        <p:nvPr/>
      </p:nvGrpSpPr>
      <p:grpSpPr>
        <a:xfrm>
          <a:off x="0" y="0"/>
          <a:ext cx="0" cy="0"/>
          <a:chOff x="0" y="0"/>
          <a:chExt cx="0" cy="0"/>
        </a:xfrm>
      </p:grpSpPr>
      <p:sp>
        <p:nvSpPr>
          <p:cNvPr id="1048746" name="KSO_Shape"/>
          <p:cNvSpPr/>
          <p:nvPr/>
        </p:nvSpPr>
        <p:spPr bwMode="auto">
          <a:xfrm>
            <a:off x="767715" y="2493010"/>
            <a:ext cx="1816735" cy="1820545"/>
          </a:xfrm>
          <a:custGeom>
            <a:avLst/>
            <a:gdLst>
              <a:gd name="T0" fmla="*/ 2147483646 w 4409"/>
              <a:gd name="T1" fmla="*/ 2147483646 h 4408"/>
              <a:gd name="T2" fmla="*/ 2147483646 w 4409"/>
              <a:gd name="T3" fmla="*/ 2147483646 h 4408"/>
              <a:gd name="T4" fmla="*/ 2147483646 w 4409"/>
              <a:gd name="T5" fmla="*/ 2147483646 h 4408"/>
              <a:gd name="T6" fmla="*/ 2147483646 w 4409"/>
              <a:gd name="T7" fmla="*/ 2147483646 h 4408"/>
              <a:gd name="T8" fmla="*/ 2147483646 w 4409"/>
              <a:gd name="T9" fmla="*/ 2147483646 h 4408"/>
              <a:gd name="T10" fmla="*/ 2147483646 w 4409"/>
              <a:gd name="T11" fmla="*/ 2147483646 h 4408"/>
              <a:gd name="T12" fmla="*/ 2147483646 w 4409"/>
              <a:gd name="T13" fmla="*/ 2147483646 h 4408"/>
              <a:gd name="T14" fmla="*/ 2147483646 w 4409"/>
              <a:gd name="T15" fmla="*/ 2147483646 h 4408"/>
              <a:gd name="T16" fmla="*/ 481718167 w 4409"/>
              <a:gd name="T17" fmla="*/ 2147483646 h 4408"/>
              <a:gd name="T18" fmla="*/ 321145301 w 4409"/>
              <a:gd name="T19" fmla="*/ 2147483646 h 4408"/>
              <a:gd name="T20" fmla="*/ 2147483646 w 4409"/>
              <a:gd name="T21" fmla="*/ 2147483646 h 4408"/>
              <a:gd name="T22" fmla="*/ 2147483646 w 4409"/>
              <a:gd name="T23" fmla="*/ 2147483646 h 4408"/>
              <a:gd name="T24" fmla="*/ 2147483646 w 4409"/>
              <a:gd name="T25" fmla="*/ 2147483646 h 4408"/>
              <a:gd name="T26" fmla="*/ 2147483646 w 4409"/>
              <a:gd name="T27" fmla="*/ 2147483646 h 4408"/>
              <a:gd name="T28" fmla="*/ 2147483646 w 4409"/>
              <a:gd name="T29" fmla="*/ 2147483646 h 4408"/>
              <a:gd name="T30" fmla="*/ 2147483646 w 4409"/>
              <a:gd name="T31" fmla="*/ 2147483646 h 4408"/>
              <a:gd name="T32" fmla="*/ 2147483646 w 4409"/>
              <a:gd name="T33" fmla="*/ 2147483646 h 4408"/>
              <a:gd name="T34" fmla="*/ 2147483646 w 4409"/>
              <a:gd name="T35" fmla="*/ 2147483646 h 4408"/>
              <a:gd name="T36" fmla="*/ 2147483646 w 4409"/>
              <a:gd name="T37" fmla="*/ 2147483646 h 4408"/>
              <a:gd name="T38" fmla="*/ 2147483646 w 4409"/>
              <a:gd name="T39" fmla="*/ 2147483646 h 4408"/>
              <a:gd name="T40" fmla="*/ 2147483646 w 4409"/>
              <a:gd name="T41" fmla="*/ 2147483646 h 4408"/>
              <a:gd name="T42" fmla="*/ 2147483646 w 4409"/>
              <a:gd name="T43" fmla="*/ 2147483646 h 4408"/>
              <a:gd name="T44" fmla="*/ 2147483646 w 4409"/>
              <a:gd name="T45" fmla="*/ 2147483646 h 4408"/>
              <a:gd name="T46" fmla="*/ 2147483646 w 4409"/>
              <a:gd name="T47" fmla="*/ 2147483646 h 4408"/>
              <a:gd name="T48" fmla="*/ 2147483646 w 4409"/>
              <a:gd name="T49" fmla="*/ 2147483646 h 4408"/>
              <a:gd name="T50" fmla="*/ 2147483646 w 4409"/>
              <a:gd name="T51" fmla="*/ 2147483646 h 4408"/>
              <a:gd name="T52" fmla="*/ 2147483646 w 4409"/>
              <a:gd name="T53" fmla="*/ 2147483646 h 4408"/>
              <a:gd name="T54" fmla="*/ 2147483646 w 4409"/>
              <a:gd name="T55" fmla="*/ 2147483646 h 4408"/>
              <a:gd name="T56" fmla="*/ 2147483646 w 4409"/>
              <a:gd name="T57" fmla="*/ 2147483646 h 4408"/>
              <a:gd name="T58" fmla="*/ 2147483646 w 4409"/>
              <a:gd name="T59" fmla="*/ 2147483646 h 4408"/>
              <a:gd name="T60" fmla="*/ 2147483646 w 4409"/>
              <a:gd name="T61" fmla="*/ 2147483646 h 4408"/>
              <a:gd name="T62" fmla="*/ 2147483646 w 4409"/>
              <a:gd name="T63" fmla="*/ 2147483646 h 4408"/>
              <a:gd name="T64" fmla="*/ 2147483646 w 4409"/>
              <a:gd name="T65" fmla="*/ 2147483646 h 4408"/>
              <a:gd name="T66" fmla="*/ 2147483646 w 4409"/>
              <a:gd name="T67" fmla="*/ 2147483646 h 4408"/>
              <a:gd name="T68" fmla="*/ 2147483646 w 4409"/>
              <a:gd name="T69" fmla="*/ 2147483646 h 4408"/>
              <a:gd name="T70" fmla="*/ 2147483646 w 4409"/>
              <a:gd name="T71" fmla="*/ 2147483646 h 4408"/>
              <a:gd name="T72" fmla="*/ 2147483646 w 4409"/>
              <a:gd name="T73" fmla="*/ 2147483646 h 4408"/>
              <a:gd name="T74" fmla="*/ 2147483646 w 4409"/>
              <a:gd name="T75" fmla="*/ 2147483646 h 4408"/>
              <a:gd name="T76" fmla="*/ 2147483646 w 4409"/>
              <a:gd name="T77" fmla="*/ 2147483646 h 4408"/>
              <a:gd name="T78" fmla="*/ 2147483646 w 4409"/>
              <a:gd name="T79" fmla="*/ 2147483646 h 4408"/>
              <a:gd name="T80" fmla="*/ 2147483646 w 4409"/>
              <a:gd name="T81" fmla="*/ 2147483646 h 4408"/>
              <a:gd name="T82" fmla="*/ 2147483646 w 4409"/>
              <a:gd name="T83" fmla="*/ 2147483646 h 4408"/>
              <a:gd name="T84" fmla="*/ 2147483646 w 4409"/>
              <a:gd name="T85" fmla="*/ 2147483646 h 4408"/>
              <a:gd name="T86" fmla="*/ 2147483646 w 4409"/>
              <a:gd name="T87" fmla="*/ 2147483646 h 4408"/>
              <a:gd name="T88" fmla="*/ 2147483646 w 4409"/>
              <a:gd name="T89" fmla="*/ 2147483646 h 4408"/>
              <a:gd name="T90" fmla="*/ 2147483646 w 4409"/>
              <a:gd name="T91" fmla="*/ 2147483646 h 4408"/>
              <a:gd name="T92" fmla="*/ 2147483646 w 4409"/>
              <a:gd name="T93" fmla="*/ 2147483646 h 4408"/>
              <a:gd name="T94" fmla="*/ 2147483646 w 4409"/>
              <a:gd name="T95" fmla="*/ 2147483646 h 4408"/>
              <a:gd name="T96" fmla="*/ 2147483646 w 4409"/>
              <a:gd name="T97" fmla="*/ 2147483646 h 4408"/>
              <a:gd name="T98" fmla="*/ 2147483646 w 4409"/>
              <a:gd name="T99" fmla="*/ 2147483646 h 4408"/>
              <a:gd name="T100" fmla="*/ 2147483646 w 4409"/>
              <a:gd name="T101" fmla="*/ 2147483646 h 4408"/>
              <a:gd name="T102" fmla="*/ 2147483646 w 4409"/>
              <a:gd name="T103" fmla="*/ 2147483646 h 4408"/>
              <a:gd name="T104" fmla="*/ 2147483646 w 4409"/>
              <a:gd name="T105" fmla="*/ 2147483646 h 4408"/>
              <a:gd name="T106" fmla="*/ 2147483646 w 4409"/>
              <a:gd name="T107" fmla="*/ 2147483646 h 4408"/>
              <a:gd name="T108" fmla="*/ 2147483646 w 4409"/>
              <a:gd name="T109" fmla="*/ 2147483646 h 44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409" h="4408">
                <a:moveTo>
                  <a:pt x="3025" y="2127"/>
                </a:moveTo>
                <a:lnTo>
                  <a:pt x="3025" y="2127"/>
                </a:lnTo>
                <a:lnTo>
                  <a:pt x="3097" y="2107"/>
                </a:lnTo>
                <a:lnTo>
                  <a:pt x="3179" y="2081"/>
                </a:lnTo>
                <a:lnTo>
                  <a:pt x="3271" y="2053"/>
                </a:lnTo>
                <a:lnTo>
                  <a:pt x="3375" y="2020"/>
                </a:lnTo>
                <a:lnTo>
                  <a:pt x="3429" y="2002"/>
                </a:lnTo>
                <a:lnTo>
                  <a:pt x="3481" y="1982"/>
                </a:lnTo>
                <a:lnTo>
                  <a:pt x="3532" y="1961"/>
                </a:lnTo>
                <a:lnTo>
                  <a:pt x="3580" y="1938"/>
                </a:lnTo>
                <a:lnTo>
                  <a:pt x="3626" y="1914"/>
                </a:lnTo>
                <a:lnTo>
                  <a:pt x="3672" y="1889"/>
                </a:lnTo>
                <a:lnTo>
                  <a:pt x="3715" y="1861"/>
                </a:lnTo>
                <a:lnTo>
                  <a:pt x="3756" y="1834"/>
                </a:lnTo>
                <a:lnTo>
                  <a:pt x="3797" y="1804"/>
                </a:lnTo>
                <a:lnTo>
                  <a:pt x="3834" y="1774"/>
                </a:lnTo>
                <a:lnTo>
                  <a:pt x="3871" y="1744"/>
                </a:lnTo>
                <a:lnTo>
                  <a:pt x="3906" y="1711"/>
                </a:lnTo>
                <a:lnTo>
                  <a:pt x="3940" y="1679"/>
                </a:lnTo>
                <a:lnTo>
                  <a:pt x="3971" y="1644"/>
                </a:lnTo>
                <a:lnTo>
                  <a:pt x="4002" y="1610"/>
                </a:lnTo>
                <a:lnTo>
                  <a:pt x="4031" y="1575"/>
                </a:lnTo>
                <a:lnTo>
                  <a:pt x="4059" y="1539"/>
                </a:lnTo>
                <a:lnTo>
                  <a:pt x="4085" y="1502"/>
                </a:lnTo>
                <a:lnTo>
                  <a:pt x="4110" y="1466"/>
                </a:lnTo>
                <a:lnTo>
                  <a:pt x="4134" y="1428"/>
                </a:lnTo>
                <a:lnTo>
                  <a:pt x="4157" y="1390"/>
                </a:lnTo>
                <a:lnTo>
                  <a:pt x="4177" y="1351"/>
                </a:lnTo>
                <a:lnTo>
                  <a:pt x="4198" y="1312"/>
                </a:lnTo>
                <a:lnTo>
                  <a:pt x="4217" y="1274"/>
                </a:lnTo>
                <a:lnTo>
                  <a:pt x="4234" y="1235"/>
                </a:lnTo>
                <a:lnTo>
                  <a:pt x="4251" y="1196"/>
                </a:lnTo>
                <a:lnTo>
                  <a:pt x="4267" y="1156"/>
                </a:lnTo>
                <a:lnTo>
                  <a:pt x="4281" y="1117"/>
                </a:lnTo>
                <a:lnTo>
                  <a:pt x="4295" y="1078"/>
                </a:lnTo>
                <a:lnTo>
                  <a:pt x="4307" y="1039"/>
                </a:lnTo>
                <a:lnTo>
                  <a:pt x="4319" y="1000"/>
                </a:lnTo>
                <a:lnTo>
                  <a:pt x="4329" y="961"/>
                </a:lnTo>
                <a:lnTo>
                  <a:pt x="4340" y="923"/>
                </a:lnTo>
                <a:lnTo>
                  <a:pt x="4349" y="884"/>
                </a:lnTo>
                <a:lnTo>
                  <a:pt x="4357" y="847"/>
                </a:lnTo>
                <a:lnTo>
                  <a:pt x="4365" y="809"/>
                </a:lnTo>
                <a:lnTo>
                  <a:pt x="4377" y="736"/>
                </a:lnTo>
                <a:lnTo>
                  <a:pt x="4387" y="665"/>
                </a:lnTo>
                <a:lnTo>
                  <a:pt x="4395" y="598"/>
                </a:lnTo>
                <a:lnTo>
                  <a:pt x="4401" y="534"/>
                </a:lnTo>
                <a:lnTo>
                  <a:pt x="4405" y="474"/>
                </a:lnTo>
                <a:lnTo>
                  <a:pt x="4407" y="418"/>
                </a:lnTo>
                <a:lnTo>
                  <a:pt x="4409" y="367"/>
                </a:lnTo>
                <a:lnTo>
                  <a:pt x="4409" y="321"/>
                </a:lnTo>
                <a:lnTo>
                  <a:pt x="4409" y="281"/>
                </a:lnTo>
                <a:lnTo>
                  <a:pt x="4407" y="247"/>
                </a:lnTo>
                <a:lnTo>
                  <a:pt x="4404" y="201"/>
                </a:lnTo>
                <a:lnTo>
                  <a:pt x="4403" y="183"/>
                </a:lnTo>
                <a:lnTo>
                  <a:pt x="3786" y="183"/>
                </a:lnTo>
                <a:lnTo>
                  <a:pt x="3491" y="183"/>
                </a:lnTo>
                <a:lnTo>
                  <a:pt x="3491" y="0"/>
                </a:lnTo>
                <a:lnTo>
                  <a:pt x="919" y="0"/>
                </a:lnTo>
                <a:lnTo>
                  <a:pt x="919" y="183"/>
                </a:lnTo>
                <a:lnTo>
                  <a:pt x="624" y="183"/>
                </a:lnTo>
                <a:lnTo>
                  <a:pt x="6" y="183"/>
                </a:lnTo>
                <a:lnTo>
                  <a:pt x="5" y="201"/>
                </a:lnTo>
                <a:lnTo>
                  <a:pt x="2" y="247"/>
                </a:lnTo>
                <a:lnTo>
                  <a:pt x="1" y="282"/>
                </a:lnTo>
                <a:lnTo>
                  <a:pt x="0" y="321"/>
                </a:lnTo>
                <a:lnTo>
                  <a:pt x="1" y="367"/>
                </a:lnTo>
                <a:lnTo>
                  <a:pt x="2" y="419"/>
                </a:lnTo>
                <a:lnTo>
                  <a:pt x="4" y="475"/>
                </a:lnTo>
                <a:lnTo>
                  <a:pt x="8" y="535"/>
                </a:lnTo>
                <a:lnTo>
                  <a:pt x="14" y="599"/>
                </a:lnTo>
                <a:lnTo>
                  <a:pt x="22" y="667"/>
                </a:lnTo>
                <a:lnTo>
                  <a:pt x="32" y="737"/>
                </a:lnTo>
                <a:lnTo>
                  <a:pt x="45" y="811"/>
                </a:lnTo>
                <a:lnTo>
                  <a:pt x="52" y="848"/>
                </a:lnTo>
                <a:lnTo>
                  <a:pt x="61" y="886"/>
                </a:lnTo>
                <a:lnTo>
                  <a:pt x="69" y="924"/>
                </a:lnTo>
                <a:lnTo>
                  <a:pt x="79" y="962"/>
                </a:lnTo>
                <a:lnTo>
                  <a:pt x="91" y="1002"/>
                </a:lnTo>
                <a:lnTo>
                  <a:pt x="102" y="1041"/>
                </a:lnTo>
                <a:lnTo>
                  <a:pt x="115" y="1080"/>
                </a:lnTo>
                <a:lnTo>
                  <a:pt x="128" y="1120"/>
                </a:lnTo>
                <a:lnTo>
                  <a:pt x="142" y="1158"/>
                </a:lnTo>
                <a:lnTo>
                  <a:pt x="159" y="1198"/>
                </a:lnTo>
                <a:lnTo>
                  <a:pt x="175" y="1237"/>
                </a:lnTo>
                <a:lnTo>
                  <a:pt x="193" y="1276"/>
                </a:lnTo>
                <a:lnTo>
                  <a:pt x="211" y="1315"/>
                </a:lnTo>
                <a:lnTo>
                  <a:pt x="232" y="1354"/>
                </a:lnTo>
                <a:lnTo>
                  <a:pt x="253" y="1392"/>
                </a:lnTo>
                <a:lnTo>
                  <a:pt x="275" y="1430"/>
                </a:lnTo>
                <a:lnTo>
                  <a:pt x="299" y="1468"/>
                </a:lnTo>
                <a:lnTo>
                  <a:pt x="324" y="1504"/>
                </a:lnTo>
                <a:lnTo>
                  <a:pt x="350" y="1541"/>
                </a:lnTo>
                <a:lnTo>
                  <a:pt x="378" y="1577"/>
                </a:lnTo>
                <a:lnTo>
                  <a:pt x="407" y="1612"/>
                </a:lnTo>
                <a:lnTo>
                  <a:pt x="438" y="1646"/>
                </a:lnTo>
                <a:lnTo>
                  <a:pt x="470" y="1681"/>
                </a:lnTo>
                <a:lnTo>
                  <a:pt x="503" y="1713"/>
                </a:lnTo>
                <a:lnTo>
                  <a:pt x="538" y="1746"/>
                </a:lnTo>
                <a:lnTo>
                  <a:pt x="574" y="1776"/>
                </a:lnTo>
                <a:lnTo>
                  <a:pt x="613" y="1806"/>
                </a:lnTo>
                <a:lnTo>
                  <a:pt x="653" y="1835"/>
                </a:lnTo>
                <a:lnTo>
                  <a:pt x="694" y="1863"/>
                </a:lnTo>
                <a:lnTo>
                  <a:pt x="738" y="1890"/>
                </a:lnTo>
                <a:lnTo>
                  <a:pt x="782" y="1915"/>
                </a:lnTo>
                <a:lnTo>
                  <a:pt x="829" y="1939"/>
                </a:lnTo>
                <a:lnTo>
                  <a:pt x="878" y="1962"/>
                </a:lnTo>
                <a:lnTo>
                  <a:pt x="928" y="1983"/>
                </a:lnTo>
                <a:lnTo>
                  <a:pt x="981" y="2002"/>
                </a:lnTo>
                <a:lnTo>
                  <a:pt x="1035" y="2020"/>
                </a:lnTo>
                <a:lnTo>
                  <a:pt x="1137" y="2053"/>
                </a:lnTo>
                <a:lnTo>
                  <a:pt x="1230" y="2080"/>
                </a:lnTo>
                <a:lnTo>
                  <a:pt x="1311" y="2105"/>
                </a:lnTo>
                <a:lnTo>
                  <a:pt x="1384" y="2125"/>
                </a:lnTo>
                <a:lnTo>
                  <a:pt x="1417" y="2164"/>
                </a:lnTo>
                <a:lnTo>
                  <a:pt x="1452" y="2203"/>
                </a:lnTo>
                <a:lnTo>
                  <a:pt x="1488" y="2241"/>
                </a:lnTo>
                <a:lnTo>
                  <a:pt x="1525" y="2275"/>
                </a:lnTo>
                <a:lnTo>
                  <a:pt x="1562" y="2309"/>
                </a:lnTo>
                <a:lnTo>
                  <a:pt x="1600" y="2340"/>
                </a:lnTo>
                <a:lnTo>
                  <a:pt x="1639" y="2370"/>
                </a:lnTo>
                <a:lnTo>
                  <a:pt x="1679" y="2398"/>
                </a:lnTo>
                <a:lnTo>
                  <a:pt x="1720" y="2424"/>
                </a:lnTo>
                <a:lnTo>
                  <a:pt x="1761" y="2449"/>
                </a:lnTo>
                <a:lnTo>
                  <a:pt x="1803" y="2471"/>
                </a:lnTo>
                <a:lnTo>
                  <a:pt x="1845" y="2490"/>
                </a:lnTo>
                <a:lnTo>
                  <a:pt x="1888" y="2508"/>
                </a:lnTo>
                <a:lnTo>
                  <a:pt x="1933" y="2525"/>
                </a:lnTo>
                <a:lnTo>
                  <a:pt x="1976" y="2538"/>
                </a:lnTo>
                <a:lnTo>
                  <a:pt x="2021" y="2549"/>
                </a:lnTo>
                <a:lnTo>
                  <a:pt x="2021" y="3864"/>
                </a:lnTo>
                <a:lnTo>
                  <a:pt x="1963" y="3868"/>
                </a:lnTo>
                <a:lnTo>
                  <a:pt x="1906" y="3873"/>
                </a:lnTo>
                <a:lnTo>
                  <a:pt x="1850" y="3880"/>
                </a:lnTo>
                <a:lnTo>
                  <a:pt x="1795" y="3887"/>
                </a:lnTo>
                <a:lnTo>
                  <a:pt x="1741" y="3895"/>
                </a:lnTo>
                <a:lnTo>
                  <a:pt x="1688" y="3904"/>
                </a:lnTo>
                <a:lnTo>
                  <a:pt x="1636" y="3915"/>
                </a:lnTo>
                <a:lnTo>
                  <a:pt x="1587" y="3926"/>
                </a:lnTo>
                <a:lnTo>
                  <a:pt x="1537" y="3939"/>
                </a:lnTo>
                <a:lnTo>
                  <a:pt x="1489" y="3951"/>
                </a:lnTo>
                <a:lnTo>
                  <a:pt x="1444" y="3965"/>
                </a:lnTo>
                <a:lnTo>
                  <a:pt x="1399" y="3980"/>
                </a:lnTo>
                <a:lnTo>
                  <a:pt x="1355" y="3995"/>
                </a:lnTo>
                <a:lnTo>
                  <a:pt x="1314" y="4012"/>
                </a:lnTo>
                <a:lnTo>
                  <a:pt x="1274" y="4029"/>
                </a:lnTo>
                <a:lnTo>
                  <a:pt x="1237" y="4046"/>
                </a:lnTo>
                <a:lnTo>
                  <a:pt x="1200" y="4065"/>
                </a:lnTo>
                <a:lnTo>
                  <a:pt x="1166" y="4085"/>
                </a:lnTo>
                <a:lnTo>
                  <a:pt x="1134" y="4104"/>
                </a:lnTo>
                <a:lnTo>
                  <a:pt x="1104" y="4124"/>
                </a:lnTo>
                <a:lnTo>
                  <a:pt x="1076" y="4146"/>
                </a:lnTo>
                <a:lnTo>
                  <a:pt x="1049" y="4167"/>
                </a:lnTo>
                <a:lnTo>
                  <a:pt x="1026" y="4189"/>
                </a:lnTo>
                <a:lnTo>
                  <a:pt x="1004" y="4211"/>
                </a:lnTo>
                <a:lnTo>
                  <a:pt x="984" y="4235"/>
                </a:lnTo>
                <a:lnTo>
                  <a:pt x="968" y="4259"/>
                </a:lnTo>
                <a:lnTo>
                  <a:pt x="953" y="4282"/>
                </a:lnTo>
                <a:lnTo>
                  <a:pt x="947" y="4295"/>
                </a:lnTo>
                <a:lnTo>
                  <a:pt x="941" y="4307"/>
                </a:lnTo>
                <a:lnTo>
                  <a:pt x="936" y="4320"/>
                </a:lnTo>
                <a:lnTo>
                  <a:pt x="931" y="4332"/>
                </a:lnTo>
                <a:lnTo>
                  <a:pt x="927" y="4344"/>
                </a:lnTo>
                <a:lnTo>
                  <a:pt x="924" y="4358"/>
                </a:lnTo>
                <a:lnTo>
                  <a:pt x="922" y="4370"/>
                </a:lnTo>
                <a:lnTo>
                  <a:pt x="920" y="4383"/>
                </a:lnTo>
                <a:lnTo>
                  <a:pt x="919" y="4396"/>
                </a:lnTo>
                <a:lnTo>
                  <a:pt x="919" y="4408"/>
                </a:lnTo>
                <a:lnTo>
                  <a:pt x="3491" y="4408"/>
                </a:lnTo>
                <a:lnTo>
                  <a:pt x="3491" y="4396"/>
                </a:lnTo>
                <a:lnTo>
                  <a:pt x="3490" y="4383"/>
                </a:lnTo>
                <a:lnTo>
                  <a:pt x="3488" y="4370"/>
                </a:lnTo>
                <a:lnTo>
                  <a:pt x="3486" y="4358"/>
                </a:lnTo>
                <a:lnTo>
                  <a:pt x="3482" y="4344"/>
                </a:lnTo>
                <a:lnTo>
                  <a:pt x="3478" y="4332"/>
                </a:lnTo>
                <a:lnTo>
                  <a:pt x="3474" y="4320"/>
                </a:lnTo>
                <a:lnTo>
                  <a:pt x="3469" y="4307"/>
                </a:lnTo>
                <a:lnTo>
                  <a:pt x="3463" y="4295"/>
                </a:lnTo>
                <a:lnTo>
                  <a:pt x="3457" y="4282"/>
                </a:lnTo>
                <a:lnTo>
                  <a:pt x="3443" y="4259"/>
                </a:lnTo>
                <a:lnTo>
                  <a:pt x="3426" y="4235"/>
                </a:lnTo>
                <a:lnTo>
                  <a:pt x="3406" y="4211"/>
                </a:lnTo>
                <a:lnTo>
                  <a:pt x="3384" y="4189"/>
                </a:lnTo>
                <a:lnTo>
                  <a:pt x="3361" y="4167"/>
                </a:lnTo>
                <a:lnTo>
                  <a:pt x="3334" y="4146"/>
                </a:lnTo>
                <a:lnTo>
                  <a:pt x="3306" y="4124"/>
                </a:lnTo>
                <a:lnTo>
                  <a:pt x="3276" y="4104"/>
                </a:lnTo>
                <a:lnTo>
                  <a:pt x="3244" y="4085"/>
                </a:lnTo>
                <a:lnTo>
                  <a:pt x="3210" y="4065"/>
                </a:lnTo>
                <a:lnTo>
                  <a:pt x="3173" y="4046"/>
                </a:lnTo>
                <a:lnTo>
                  <a:pt x="3136" y="4029"/>
                </a:lnTo>
                <a:lnTo>
                  <a:pt x="3096" y="4012"/>
                </a:lnTo>
                <a:lnTo>
                  <a:pt x="3054" y="3995"/>
                </a:lnTo>
                <a:lnTo>
                  <a:pt x="3011" y="3980"/>
                </a:lnTo>
                <a:lnTo>
                  <a:pt x="2966" y="3965"/>
                </a:lnTo>
                <a:lnTo>
                  <a:pt x="2921" y="3951"/>
                </a:lnTo>
                <a:lnTo>
                  <a:pt x="2873" y="3939"/>
                </a:lnTo>
                <a:lnTo>
                  <a:pt x="2823" y="3926"/>
                </a:lnTo>
                <a:lnTo>
                  <a:pt x="2773" y="3915"/>
                </a:lnTo>
                <a:lnTo>
                  <a:pt x="2722" y="3904"/>
                </a:lnTo>
                <a:lnTo>
                  <a:pt x="2669" y="3895"/>
                </a:lnTo>
                <a:lnTo>
                  <a:pt x="2615" y="3887"/>
                </a:lnTo>
                <a:lnTo>
                  <a:pt x="2559" y="3880"/>
                </a:lnTo>
                <a:lnTo>
                  <a:pt x="2504" y="3873"/>
                </a:lnTo>
                <a:lnTo>
                  <a:pt x="2447" y="3868"/>
                </a:lnTo>
                <a:lnTo>
                  <a:pt x="2389" y="3864"/>
                </a:lnTo>
                <a:lnTo>
                  <a:pt x="2389" y="2549"/>
                </a:lnTo>
                <a:lnTo>
                  <a:pt x="2434" y="2538"/>
                </a:lnTo>
                <a:lnTo>
                  <a:pt x="2477" y="2525"/>
                </a:lnTo>
                <a:lnTo>
                  <a:pt x="2521" y="2508"/>
                </a:lnTo>
                <a:lnTo>
                  <a:pt x="2565" y="2491"/>
                </a:lnTo>
                <a:lnTo>
                  <a:pt x="2607" y="2471"/>
                </a:lnTo>
                <a:lnTo>
                  <a:pt x="2649" y="2449"/>
                </a:lnTo>
                <a:lnTo>
                  <a:pt x="2689" y="2425"/>
                </a:lnTo>
                <a:lnTo>
                  <a:pt x="2730" y="2399"/>
                </a:lnTo>
                <a:lnTo>
                  <a:pt x="2769" y="2370"/>
                </a:lnTo>
                <a:lnTo>
                  <a:pt x="2809" y="2341"/>
                </a:lnTo>
                <a:lnTo>
                  <a:pt x="2846" y="2310"/>
                </a:lnTo>
                <a:lnTo>
                  <a:pt x="2884" y="2276"/>
                </a:lnTo>
                <a:lnTo>
                  <a:pt x="2921" y="2242"/>
                </a:lnTo>
                <a:lnTo>
                  <a:pt x="2956" y="2205"/>
                </a:lnTo>
                <a:lnTo>
                  <a:pt x="2992" y="2167"/>
                </a:lnTo>
                <a:lnTo>
                  <a:pt x="3025" y="2127"/>
                </a:lnTo>
                <a:close/>
                <a:moveTo>
                  <a:pt x="3491" y="791"/>
                </a:moveTo>
                <a:lnTo>
                  <a:pt x="3491" y="367"/>
                </a:lnTo>
                <a:lnTo>
                  <a:pt x="3786" y="367"/>
                </a:lnTo>
                <a:lnTo>
                  <a:pt x="4226" y="367"/>
                </a:lnTo>
                <a:lnTo>
                  <a:pt x="4226" y="403"/>
                </a:lnTo>
                <a:lnTo>
                  <a:pt x="4225" y="441"/>
                </a:lnTo>
                <a:lnTo>
                  <a:pt x="4223" y="482"/>
                </a:lnTo>
                <a:lnTo>
                  <a:pt x="4220" y="525"/>
                </a:lnTo>
                <a:lnTo>
                  <a:pt x="4216" y="570"/>
                </a:lnTo>
                <a:lnTo>
                  <a:pt x="4211" y="617"/>
                </a:lnTo>
                <a:lnTo>
                  <a:pt x="4205" y="665"/>
                </a:lnTo>
                <a:lnTo>
                  <a:pt x="4198" y="716"/>
                </a:lnTo>
                <a:lnTo>
                  <a:pt x="4188" y="767"/>
                </a:lnTo>
                <a:lnTo>
                  <a:pt x="4177" y="819"/>
                </a:lnTo>
                <a:lnTo>
                  <a:pt x="4165" y="873"/>
                </a:lnTo>
                <a:lnTo>
                  <a:pt x="4152" y="927"/>
                </a:lnTo>
                <a:lnTo>
                  <a:pt x="4136" y="982"/>
                </a:lnTo>
                <a:lnTo>
                  <a:pt x="4117" y="1037"/>
                </a:lnTo>
                <a:lnTo>
                  <a:pt x="4097" y="1091"/>
                </a:lnTo>
                <a:lnTo>
                  <a:pt x="4075" y="1146"/>
                </a:lnTo>
                <a:lnTo>
                  <a:pt x="4050" y="1201"/>
                </a:lnTo>
                <a:lnTo>
                  <a:pt x="4037" y="1227"/>
                </a:lnTo>
                <a:lnTo>
                  <a:pt x="4023" y="1255"/>
                </a:lnTo>
                <a:lnTo>
                  <a:pt x="4009" y="1281"/>
                </a:lnTo>
                <a:lnTo>
                  <a:pt x="3994" y="1307"/>
                </a:lnTo>
                <a:lnTo>
                  <a:pt x="3977" y="1334"/>
                </a:lnTo>
                <a:lnTo>
                  <a:pt x="3961" y="1360"/>
                </a:lnTo>
                <a:lnTo>
                  <a:pt x="3944" y="1385"/>
                </a:lnTo>
                <a:lnTo>
                  <a:pt x="3926" y="1412"/>
                </a:lnTo>
                <a:lnTo>
                  <a:pt x="3907" y="1436"/>
                </a:lnTo>
                <a:lnTo>
                  <a:pt x="3887" y="1462"/>
                </a:lnTo>
                <a:lnTo>
                  <a:pt x="3867" y="1486"/>
                </a:lnTo>
                <a:lnTo>
                  <a:pt x="3847" y="1510"/>
                </a:lnTo>
                <a:lnTo>
                  <a:pt x="3824" y="1534"/>
                </a:lnTo>
                <a:lnTo>
                  <a:pt x="3802" y="1557"/>
                </a:lnTo>
                <a:lnTo>
                  <a:pt x="3779" y="1579"/>
                </a:lnTo>
                <a:lnTo>
                  <a:pt x="3754" y="1602"/>
                </a:lnTo>
                <a:lnTo>
                  <a:pt x="3729" y="1623"/>
                </a:lnTo>
                <a:lnTo>
                  <a:pt x="3703" y="1644"/>
                </a:lnTo>
                <a:lnTo>
                  <a:pt x="3676" y="1664"/>
                </a:lnTo>
                <a:lnTo>
                  <a:pt x="3649" y="1685"/>
                </a:lnTo>
                <a:lnTo>
                  <a:pt x="3619" y="1704"/>
                </a:lnTo>
                <a:lnTo>
                  <a:pt x="3590" y="1722"/>
                </a:lnTo>
                <a:lnTo>
                  <a:pt x="3560" y="1740"/>
                </a:lnTo>
                <a:lnTo>
                  <a:pt x="3528" y="1758"/>
                </a:lnTo>
                <a:lnTo>
                  <a:pt x="3496" y="1775"/>
                </a:lnTo>
                <a:lnTo>
                  <a:pt x="3462" y="1790"/>
                </a:lnTo>
                <a:lnTo>
                  <a:pt x="3428" y="1805"/>
                </a:lnTo>
                <a:lnTo>
                  <a:pt x="3392" y="1820"/>
                </a:lnTo>
                <a:lnTo>
                  <a:pt x="3357" y="1833"/>
                </a:lnTo>
                <a:lnTo>
                  <a:pt x="3319" y="1846"/>
                </a:lnTo>
                <a:lnTo>
                  <a:pt x="3192" y="1886"/>
                </a:lnTo>
                <a:lnTo>
                  <a:pt x="3227" y="1825"/>
                </a:lnTo>
                <a:lnTo>
                  <a:pt x="3258" y="1763"/>
                </a:lnTo>
                <a:lnTo>
                  <a:pt x="3289" y="1700"/>
                </a:lnTo>
                <a:lnTo>
                  <a:pt x="3317" y="1635"/>
                </a:lnTo>
                <a:lnTo>
                  <a:pt x="3345" y="1569"/>
                </a:lnTo>
                <a:lnTo>
                  <a:pt x="3369" y="1501"/>
                </a:lnTo>
                <a:lnTo>
                  <a:pt x="3391" y="1433"/>
                </a:lnTo>
                <a:lnTo>
                  <a:pt x="3411" y="1364"/>
                </a:lnTo>
                <a:lnTo>
                  <a:pt x="3430" y="1294"/>
                </a:lnTo>
                <a:lnTo>
                  <a:pt x="3446" y="1223"/>
                </a:lnTo>
                <a:lnTo>
                  <a:pt x="3459" y="1152"/>
                </a:lnTo>
                <a:lnTo>
                  <a:pt x="3470" y="1080"/>
                </a:lnTo>
                <a:lnTo>
                  <a:pt x="3475" y="1044"/>
                </a:lnTo>
                <a:lnTo>
                  <a:pt x="3479" y="1008"/>
                </a:lnTo>
                <a:lnTo>
                  <a:pt x="3482" y="972"/>
                </a:lnTo>
                <a:lnTo>
                  <a:pt x="3486" y="936"/>
                </a:lnTo>
                <a:lnTo>
                  <a:pt x="3488" y="900"/>
                </a:lnTo>
                <a:lnTo>
                  <a:pt x="3490" y="863"/>
                </a:lnTo>
                <a:lnTo>
                  <a:pt x="3491" y="828"/>
                </a:lnTo>
                <a:lnTo>
                  <a:pt x="3491" y="791"/>
                </a:lnTo>
                <a:close/>
                <a:moveTo>
                  <a:pt x="1091" y="1846"/>
                </a:moveTo>
                <a:lnTo>
                  <a:pt x="1091" y="1846"/>
                </a:lnTo>
                <a:lnTo>
                  <a:pt x="1053" y="1833"/>
                </a:lnTo>
                <a:lnTo>
                  <a:pt x="1017" y="1820"/>
                </a:lnTo>
                <a:lnTo>
                  <a:pt x="981" y="1805"/>
                </a:lnTo>
                <a:lnTo>
                  <a:pt x="947" y="1791"/>
                </a:lnTo>
                <a:lnTo>
                  <a:pt x="913" y="1775"/>
                </a:lnTo>
                <a:lnTo>
                  <a:pt x="881" y="1759"/>
                </a:lnTo>
                <a:lnTo>
                  <a:pt x="849" y="1741"/>
                </a:lnTo>
                <a:lnTo>
                  <a:pt x="819" y="1723"/>
                </a:lnTo>
                <a:lnTo>
                  <a:pt x="789" y="1705"/>
                </a:lnTo>
                <a:lnTo>
                  <a:pt x="760" y="1686"/>
                </a:lnTo>
                <a:lnTo>
                  <a:pt x="733" y="1665"/>
                </a:lnTo>
                <a:lnTo>
                  <a:pt x="705" y="1645"/>
                </a:lnTo>
                <a:lnTo>
                  <a:pt x="680" y="1624"/>
                </a:lnTo>
                <a:lnTo>
                  <a:pt x="655" y="1603"/>
                </a:lnTo>
                <a:lnTo>
                  <a:pt x="630" y="1580"/>
                </a:lnTo>
                <a:lnTo>
                  <a:pt x="607" y="1558"/>
                </a:lnTo>
                <a:lnTo>
                  <a:pt x="585" y="1535"/>
                </a:lnTo>
                <a:lnTo>
                  <a:pt x="562" y="1511"/>
                </a:lnTo>
                <a:lnTo>
                  <a:pt x="541" y="1487"/>
                </a:lnTo>
                <a:lnTo>
                  <a:pt x="521" y="1463"/>
                </a:lnTo>
                <a:lnTo>
                  <a:pt x="501" y="1438"/>
                </a:lnTo>
                <a:lnTo>
                  <a:pt x="483" y="1413"/>
                </a:lnTo>
                <a:lnTo>
                  <a:pt x="465" y="1387"/>
                </a:lnTo>
                <a:lnTo>
                  <a:pt x="448" y="1361"/>
                </a:lnTo>
                <a:lnTo>
                  <a:pt x="431" y="1336"/>
                </a:lnTo>
                <a:lnTo>
                  <a:pt x="415" y="1309"/>
                </a:lnTo>
                <a:lnTo>
                  <a:pt x="400" y="1283"/>
                </a:lnTo>
                <a:lnTo>
                  <a:pt x="386" y="1256"/>
                </a:lnTo>
                <a:lnTo>
                  <a:pt x="372" y="1229"/>
                </a:lnTo>
                <a:lnTo>
                  <a:pt x="358" y="1202"/>
                </a:lnTo>
                <a:lnTo>
                  <a:pt x="334" y="1147"/>
                </a:lnTo>
                <a:lnTo>
                  <a:pt x="312" y="1092"/>
                </a:lnTo>
                <a:lnTo>
                  <a:pt x="291" y="1038"/>
                </a:lnTo>
                <a:lnTo>
                  <a:pt x="273" y="983"/>
                </a:lnTo>
                <a:lnTo>
                  <a:pt x="258" y="928"/>
                </a:lnTo>
                <a:lnTo>
                  <a:pt x="244" y="874"/>
                </a:lnTo>
                <a:lnTo>
                  <a:pt x="232" y="820"/>
                </a:lnTo>
                <a:lnTo>
                  <a:pt x="221" y="768"/>
                </a:lnTo>
                <a:lnTo>
                  <a:pt x="212" y="716"/>
                </a:lnTo>
                <a:lnTo>
                  <a:pt x="204" y="666"/>
                </a:lnTo>
                <a:lnTo>
                  <a:pt x="198" y="618"/>
                </a:lnTo>
                <a:lnTo>
                  <a:pt x="194" y="570"/>
                </a:lnTo>
                <a:lnTo>
                  <a:pt x="190" y="525"/>
                </a:lnTo>
                <a:lnTo>
                  <a:pt x="187" y="482"/>
                </a:lnTo>
                <a:lnTo>
                  <a:pt x="185" y="441"/>
                </a:lnTo>
                <a:lnTo>
                  <a:pt x="184" y="404"/>
                </a:lnTo>
                <a:lnTo>
                  <a:pt x="184" y="367"/>
                </a:lnTo>
                <a:lnTo>
                  <a:pt x="624" y="367"/>
                </a:lnTo>
                <a:lnTo>
                  <a:pt x="919" y="367"/>
                </a:lnTo>
                <a:lnTo>
                  <a:pt x="919" y="791"/>
                </a:lnTo>
                <a:lnTo>
                  <a:pt x="919" y="828"/>
                </a:lnTo>
                <a:lnTo>
                  <a:pt x="920" y="863"/>
                </a:lnTo>
                <a:lnTo>
                  <a:pt x="922" y="900"/>
                </a:lnTo>
                <a:lnTo>
                  <a:pt x="924" y="936"/>
                </a:lnTo>
                <a:lnTo>
                  <a:pt x="927" y="972"/>
                </a:lnTo>
                <a:lnTo>
                  <a:pt x="930" y="1008"/>
                </a:lnTo>
                <a:lnTo>
                  <a:pt x="935" y="1044"/>
                </a:lnTo>
                <a:lnTo>
                  <a:pt x="940" y="1080"/>
                </a:lnTo>
                <a:lnTo>
                  <a:pt x="951" y="1151"/>
                </a:lnTo>
                <a:lnTo>
                  <a:pt x="964" y="1223"/>
                </a:lnTo>
                <a:lnTo>
                  <a:pt x="980" y="1293"/>
                </a:lnTo>
                <a:lnTo>
                  <a:pt x="998" y="1363"/>
                </a:lnTo>
                <a:lnTo>
                  <a:pt x="1019" y="1432"/>
                </a:lnTo>
                <a:lnTo>
                  <a:pt x="1041" y="1501"/>
                </a:lnTo>
                <a:lnTo>
                  <a:pt x="1065" y="1568"/>
                </a:lnTo>
                <a:lnTo>
                  <a:pt x="1092" y="1634"/>
                </a:lnTo>
                <a:lnTo>
                  <a:pt x="1120" y="1699"/>
                </a:lnTo>
                <a:lnTo>
                  <a:pt x="1151" y="1763"/>
                </a:lnTo>
                <a:lnTo>
                  <a:pt x="1183" y="1825"/>
                </a:lnTo>
                <a:lnTo>
                  <a:pt x="1217" y="1885"/>
                </a:lnTo>
                <a:lnTo>
                  <a:pt x="1091" y="1846"/>
                </a:lnTo>
                <a:close/>
                <a:moveTo>
                  <a:pt x="2205" y="1626"/>
                </a:moveTo>
                <a:lnTo>
                  <a:pt x="1637" y="2020"/>
                </a:lnTo>
                <a:lnTo>
                  <a:pt x="1837" y="1359"/>
                </a:lnTo>
                <a:lnTo>
                  <a:pt x="1287" y="940"/>
                </a:lnTo>
                <a:lnTo>
                  <a:pt x="1978" y="927"/>
                </a:lnTo>
                <a:lnTo>
                  <a:pt x="2205" y="274"/>
                </a:lnTo>
                <a:lnTo>
                  <a:pt x="2433" y="927"/>
                </a:lnTo>
                <a:lnTo>
                  <a:pt x="3123" y="940"/>
                </a:lnTo>
                <a:lnTo>
                  <a:pt x="2573" y="1359"/>
                </a:lnTo>
                <a:lnTo>
                  <a:pt x="2772" y="2020"/>
                </a:lnTo>
                <a:lnTo>
                  <a:pt x="2205" y="1626"/>
                </a:lnTo>
                <a:close/>
              </a:path>
            </a:pathLst>
          </a:custGeom>
          <a:solidFill>
            <a:srgbClr val="C00000"/>
          </a:solidFill>
          <a:ln>
            <a:noFill/>
          </a:ln>
        </p:spPr>
        <p:txBody>
          <a:bodyPr anchor="ctr">
            <a:scene3d>
              <a:camera prst="orthographicFront"/>
              <a:lightRig rig="threePt" dir="t"/>
            </a:scene3d>
            <a:sp3d>
              <a:contourClr>
                <a:srgbClr val="FFFFFF"/>
              </a:contourClr>
            </a:sp3d>
          </a:bodyPr>
          <a:p>
            <a:pPr algn="ctr"/>
            <a:endParaRPr lang="zh-CN" altLang="en-US" sz="3200">
              <a:solidFill>
                <a:srgbClr val="FFFFFF"/>
              </a:solidFill>
              <a:ea typeface="宋体" panose="02010600030101010101" pitchFamily="2" charset="-122"/>
            </a:endParaRPr>
          </a:p>
        </p:txBody>
      </p:sp>
      <p:sp>
        <p:nvSpPr>
          <p:cNvPr id="1048747" name="矩形 13"/>
          <p:cNvSpPr/>
          <p:nvPr/>
        </p:nvSpPr>
        <p:spPr>
          <a:xfrm>
            <a:off x="3143885" y="1701165"/>
            <a:ext cx="8037830" cy="3829685"/>
          </a:xfrm>
          <a:prstGeom prst="rect">
            <a:avLst/>
          </a:prstGeom>
        </p:spPr>
        <p:txBody>
          <a:bodyPr wrap="square">
            <a:spAutoFit/>
          </a:bodyPr>
          <a:p>
            <a:pPr marL="228600" indent="-228600">
              <a:lnSpc>
                <a:spcPct val="130000"/>
              </a:lnSpc>
              <a:buClr>
                <a:srgbClr val="C00000"/>
              </a:buClr>
              <a:buFont typeface="Wingdings" panose="05000000000000000000" pitchFamily="2" charset="2"/>
              <a:buChar char="n"/>
            </a:pPr>
            <a:r>
              <a:rPr lang="zh-CN" altLang="en-US" sz="1700" b="0" dirty="0">
                <a:solidFill>
                  <a:srgbClr val="FF0000"/>
                </a:solidFill>
                <a:latin typeface="微软雅黑" panose="020B0503020204020204" pitchFamily="34" charset="-122"/>
                <a:ea typeface="微软雅黑" panose="020B0503020204020204" pitchFamily="34" charset="-122"/>
              </a:rPr>
              <a:t>担当复兴大任，我们要发扬伟大创造精神。</a:t>
            </a:r>
            <a:r>
              <a:rPr lang="zh-CN" altLang="en-US" sz="1700" b="0" dirty="0">
                <a:solidFill>
                  <a:schemeClr val="tx1">
                    <a:lumMod val="75000"/>
                    <a:lumOff val="25000"/>
                  </a:schemeClr>
                </a:solidFill>
                <a:latin typeface="微软雅黑" panose="020B0503020204020204" pitchFamily="34" charset="-122"/>
                <a:ea typeface="微软雅黑" panose="020B0503020204020204" pitchFamily="34" charset="-122"/>
              </a:rPr>
              <a:t>作为一名学子，我们要以青年一代的责任担当为起点，以孜孜以求的奋进为方向，以科技发展的前景为着眼点，立足当下，学习基础知识，培养创造性思维，为科技创新添砖加瓦，以创新创造贡献国家。</a:t>
            </a:r>
            <a:endParaRPr lang="zh-CN" altLang="en-US" sz="1700" b="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0">
              <a:lnSpc>
                <a:spcPct val="130000"/>
              </a:lnSpc>
              <a:buClr>
                <a:srgbClr val="C00000"/>
              </a:buClr>
              <a:buFont typeface="Wingdings" panose="05000000000000000000" pitchFamily="2" charset="2"/>
              <a:buNone/>
            </a:pPr>
            <a:endParaRPr lang="zh-CN" altLang="en-US" sz="1700" b="0" dirty="0">
              <a:solidFill>
                <a:schemeClr val="tx1">
                  <a:lumMod val="75000"/>
                  <a:lumOff val="25000"/>
                </a:schemeClr>
              </a:solidFill>
              <a:latin typeface="微软雅黑" panose="020B0503020204020204" pitchFamily="34" charset="-122"/>
              <a:ea typeface="微软雅黑" panose="020B0503020204020204" pitchFamily="34" charset="-122"/>
            </a:endParaRPr>
          </a:p>
          <a:p>
            <a:pPr marL="228600" indent="-228600">
              <a:lnSpc>
                <a:spcPct val="130000"/>
              </a:lnSpc>
              <a:buClr>
                <a:srgbClr val="C00000"/>
              </a:buClr>
              <a:buFont typeface="Wingdings" panose="05000000000000000000" pitchFamily="2" charset="2"/>
              <a:buChar char="n"/>
            </a:pPr>
            <a:r>
              <a:rPr lang="zh-CN" altLang="en-US" sz="1700" b="0" dirty="0">
                <a:solidFill>
                  <a:srgbClr val="FF0000"/>
                </a:solidFill>
                <a:latin typeface="微软雅黑" panose="020B0503020204020204" pitchFamily="34" charset="-122"/>
                <a:ea typeface="微软雅黑" panose="020B0503020204020204" pitchFamily="34" charset="-122"/>
              </a:rPr>
              <a:t>担当复兴大任，我们要发扬伟大奋斗精神。</a:t>
            </a:r>
            <a:r>
              <a:rPr lang="zh-CN" altLang="en-US" sz="1700" b="0" dirty="0">
                <a:solidFill>
                  <a:schemeClr val="tx1">
                    <a:lumMod val="75000"/>
                    <a:lumOff val="25000"/>
                  </a:schemeClr>
                </a:solidFill>
                <a:latin typeface="微软雅黑" panose="020B0503020204020204" pitchFamily="34" charset="-122"/>
                <a:ea typeface="微软雅黑" panose="020B0503020204020204" pitchFamily="34" charset="-122"/>
              </a:rPr>
              <a:t>伟大事业都成于实干，我们要向先辈们学习，发奋图强，艰苦奋斗，勤于学习，勇于实践。以真才实学服务人民，报效祖国。</a:t>
            </a:r>
            <a:endParaRPr lang="zh-CN" altLang="en-US" sz="1700" b="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indent="0">
              <a:lnSpc>
                <a:spcPct val="130000"/>
              </a:lnSpc>
              <a:buClr>
                <a:srgbClr val="C00000"/>
              </a:buClr>
              <a:buFont typeface="Wingdings" panose="05000000000000000000" pitchFamily="2" charset="2"/>
              <a:buNone/>
            </a:pPr>
            <a:endParaRPr lang="zh-CN" altLang="en-US" sz="1700" b="0" dirty="0">
              <a:solidFill>
                <a:schemeClr val="tx1">
                  <a:lumMod val="75000"/>
                  <a:lumOff val="25000"/>
                </a:schemeClr>
              </a:solidFill>
              <a:latin typeface="微软雅黑" panose="020B0503020204020204" pitchFamily="34" charset="-122"/>
              <a:ea typeface="微软雅黑" panose="020B0503020204020204" pitchFamily="34" charset="-122"/>
            </a:endParaRPr>
          </a:p>
          <a:p>
            <a:pPr marL="228600" indent="-228600">
              <a:lnSpc>
                <a:spcPct val="130000"/>
              </a:lnSpc>
              <a:buClr>
                <a:srgbClr val="C00000"/>
              </a:buClr>
              <a:buFont typeface="Wingdings" panose="05000000000000000000" pitchFamily="2" charset="2"/>
              <a:buChar char="n"/>
            </a:pPr>
            <a:r>
              <a:rPr lang="zh-CN" altLang="en-US" sz="1700" b="0" dirty="0">
                <a:solidFill>
                  <a:srgbClr val="FF0000"/>
                </a:solidFill>
                <a:latin typeface="微软雅黑" panose="020B0503020204020204" pitchFamily="34" charset="-122"/>
                <a:ea typeface="微软雅黑" panose="020B0503020204020204" pitchFamily="34" charset="-122"/>
              </a:rPr>
              <a:t>担当复兴大任，我们要发扬伟大团结精神。</a:t>
            </a:r>
            <a:r>
              <a:rPr lang="zh-CN" altLang="en-US" sz="1700" b="0" dirty="0">
                <a:solidFill>
                  <a:schemeClr val="tx1">
                    <a:lumMod val="75000"/>
                    <a:lumOff val="25000"/>
                  </a:schemeClr>
                </a:solidFill>
                <a:latin typeface="微软雅黑" panose="020B0503020204020204" pitchFamily="34" charset="-122"/>
                <a:ea typeface="微软雅黑" panose="020B0503020204020204" pitchFamily="34" charset="-122"/>
              </a:rPr>
              <a:t>唯有同心协力，的小小红船才能越过急流险滩，穿过惊涛骇浪，成为领航中国行稳致远的巍巍巨轮。</a:t>
            </a:r>
            <a:endParaRPr lang="zh-CN" altLang="en-US" sz="17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48748" name="Text Box 55"/>
          <p:cNvSpPr txBox="1">
            <a:spLocks noChangeArrowheads="1"/>
          </p:cNvSpPr>
          <p:nvPr/>
        </p:nvSpPr>
        <p:spPr bwMode="auto">
          <a:xfrm>
            <a:off x="2142044" y="476672"/>
            <a:ext cx="4988185" cy="615523"/>
          </a:xfrm>
          <a:prstGeom prst="rect">
            <a:avLst/>
          </a:prstGeom>
          <a:noFill/>
          <a:ln>
            <a:noFill/>
          </a:ln>
          <a:effectLst/>
        </p:spPr>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3200" dirty="0">
                <a:sym typeface="+mn-lt"/>
              </a:rPr>
              <a:t>担当</a:t>
            </a:r>
            <a:r>
              <a:rPr lang="zh-CN" altLang="en-US" sz="3200" dirty="0">
                <a:sym typeface="+mn-lt"/>
              </a:rPr>
              <a:t>复兴</a:t>
            </a:r>
            <a:r>
              <a:rPr lang="zh-CN" altLang="en-US" sz="3200" dirty="0">
                <a:sym typeface="+mn-lt"/>
              </a:rPr>
              <a:t>大任</a:t>
            </a:r>
            <a:endParaRPr lang="zh-CN" altLang="en-US" sz="3200" dirty="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48748"/>
                                        </p:tgtEl>
                                        <p:attrNameLst>
                                          <p:attrName>style.visibility</p:attrName>
                                        </p:attrNameLst>
                                      </p:cBhvr>
                                      <p:to>
                                        <p:strVal val="visible"/>
                                      </p:to>
                                    </p:set>
                                    <p:animEffect transition="in" filter="barn(inVertical)">
                                      <p:cBhvr>
                                        <p:cTn id="7" dur="500"/>
                                        <p:tgtEl>
                                          <p:spTgt spid="104874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48746"/>
                                        </p:tgtEl>
                                        <p:attrNameLst>
                                          <p:attrName>style.visibility</p:attrName>
                                        </p:attrNameLst>
                                      </p:cBhvr>
                                      <p:to>
                                        <p:strVal val="visible"/>
                                      </p:to>
                                    </p:set>
                                    <p:animEffect transition="in" filter="fade">
                                      <p:cBhvr>
                                        <p:cTn id="11" dur="1000"/>
                                        <p:tgtEl>
                                          <p:spTgt spid="1048746"/>
                                        </p:tgtEl>
                                      </p:cBhvr>
                                    </p:animEffect>
                                    <p:anim calcmode="lin" valueType="num">
                                      <p:cBhvr>
                                        <p:cTn id="12" dur="1000" fill="hold"/>
                                        <p:tgtEl>
                                          <p:spTgt spid="1048746"/>
                                        </p:tgtEl>
                                        <p:attrNameLst>
                                          <p:attrName>ppt_x</p:attrName>
                                        </p:attrNameLst>
                                      </p:cBhvr>
                                      <p:tavLst>
                                        <p:tav tm="0">
                                          <p:val>
                                            <p:strVal val="#ppt_x"/>
                                          </p:val>
                                        </p:tav>
                                        <p:tav tm="100000">
                                          <p:val>
                                            <p:strVal val="#ppt_x"/>
                                          </p:val>
                                        </p:tav>
                                      </p:tavLst>
                                    </p:anim>
                                    <p:anim calcmode="lin" valueType="num">
                                      <p:cBhvr>
                                        <p:cTn id="13" dur="1000" fill="hold"/>
                                        <p:tgtEl>
                                          <p:spTgt spid="104874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8" presetClass="entr" presetSubtype="6" fill="hold" grpId="0" nodeType="afterEffect">
                                  <p:stCondLst>
                                    <p:cond delay="0"/>
                                  </p:stCondLst>
                                  <p:childTnLst>
                                    <p:set>
                                      <p:cBhvr>
                                        <p:cTn id="16" dur="1" fill="hold">
                                          <p:stCondLst>
                                            <p:cond delay="0"/>
                                          </p:stCondLst>
                                        </p:cTn>
                                        <p:tgtEl>
                                          <p:spTgt spid="1048747"/>
                                        </p:tgtEl>
                                        <p:attrNameLst>
                                          <p:attrName>style.visibility</p:attrName>
                                        </p:attrNameLst>
                                      </p:cBhvr>
                                      <p:to>
                                        <p:strVal val="visible"/>
                                      </p:to>
                                    </p:set>
                                    <p:animEffect transition="in" filter="strips(downRight)">
                                      <p:cBhvr>
                                        <p:cTn id="17" dur="2250"/>
                                        <p:tgtEl>
                                          <p:spTgt spid="1048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46" grpId="0" bldLvl="0" animBg="1"/>
      <p:bldP spid="1048747" grpId="0"/>
      <p:bldP spid="104874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75" name=""/>
        <p:cNvGrpSpPr/>
        <p:nvPr/>
      </p:nvGrpSpPr>
      <p:grpSpPr>
        <a:xfrm>
          <a:off x="0" y="0"/>
          <a:ext cx="0" cy="0"/>
          <a:chOff x="0" y="0"/>
          <a:chExt cx="0" cy="0"/>
        </a:xfrm>
      </p:grpSpPr>
      <p:grpSp>
        <p:nvGrpSpPr>
          <p:cNvPr id="176" name="Group 5"/>
          <p:cNvGrpSpPr/>
          <p:nvPr/>
        </p:nvGrpSpPr>
        <p:grpSpPr bwMode="auto">
          <a:xfrm>
            <a:off x="477693" y="1657604"/>
            <a:ext cx="4953213" cy="4037248"/>
            <a:chOff x="0" y="-1"/>
            <a:chExt cx="3851441" cy="3048007"/>
          </a:xfrm>
        </p:grpSpPr>
        <p:sp>
          <p:nvSpPr>
            <p:cNvPr id="1048867" name="矩形 1"/>
            <p:cNvSpPr>
              <a:spLocks noChangeArrowheads="1"/>
            </p:cNvSpPr>
            <p:nvPr/>
          </p:nvSpPr>
          <p:spPr bwMode="auto">
            <a:xfrm>
              <a:off x="82517" y="85860"/>
              <a:ext cx="3656678" cy="2007609"/>
            </a:xfrm>
            <a:prstGeom prst="rect">
              <a:avLst/>
            </a:prstGeom>
            <a:blipFill dpi="0" rotWithShape="1">
              <a:blip r:embed="rId1" cstate="print"/>
              <a:srcRect/>
              <a:stretch>
                <a:fillRect/>
              </a:stretch>
            </a:blipFill>
            <a:ln>
              <a:noFill/>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65">
                <a:solidFill>
                  <a:srgbClr val="FFFFFF"/>
                </a:solidFill>
                <a:sym typeface="微软雅黑" panose="020B0503020204020204" pitchFamily="34" charset="-122"/>
              </a:endParaRPr>
            </a:p>
          </p:txBody>
        </p:sp>
        <p:grpSp>
          <p:nvGrpSpPr>
            <p:cNvPr id="177" name="Group 7"/>
            <p:cNvGrpSpPr/>
            <p:nvPr/>
          </p:nvGrpSpPr>
          <p:grpSpPr bwMode="auto">
            <a:xfrm>
              <a:off x="0" y="-1"/>
              <a:ext cx="3851441" cy="3048007"/>
              <a:chOff x="0" y="-1"/>
              <a:chExt cx="3851441" cy="3048007"/>
            </a:xfrm>
          </p:grpSpPr>
          <p:grpSp>
            <p:nvGrpSpPr>
              <p:cNvPr id="178" name="Group 8"/>
              <p:cNvGrpSpPr/>
              <p:nvPr/>
            </p:nvGrpSpPr>
            <p:grpSpPr bwMode="auto">
              <a:xfrm>
                <a:off x="0" y="-1"/>
                <a:ext cx="3851441" cy="3048007"/>
                <a:chOff x="0" y="-1"/>
                <a:chExt cx="3732582" cy="2953943"/>
              </a:xfrm>
            </p:grpSpPr>
            <p:sp>
              <p:nvSpPr>
                <p:cNvPr id="1048868" name="圆角矩形 1"/>
                <p:cNvSpPr>
                  <a:spLocks noChangeArrowheads="1"/>
                </p:cNvSpPr>
                <p:nvPr/>
              </p:nvSpPr>
              <p:spPr bwMode="auto">
                <a:xfrm>
                  <a:off x="0" y="0"/>
                  <a:ext cx="3732582" cy="2447190"/>
                </a:xfrm>
                <a:custGeom>
                  <a:avLst/>
                  <a:gdLst>
                    <a:gd name="T0" fmla="*/ 110325 w 5436000"/>
                    <a:gd name="T1" fmla="*/ 105407 h 3564000"/>
                    <a:gd name="T2" fmla="*/ 110325 w 5436000"/>
                    <a:gd name="T3" fmla="*/ 1344447 h 3564000"/>
                    <a:gd name="T4" fmla="*/ 2452619 w 5436000"/>
                    <a:gd name="T5" fmla="*/ 1344447 h 3564000"/>
                    <a:gd name="T6" fmla="*/ 2452619 w 5436000"/>
                    <a:gd name="T7" fmla="*/ 105407 h 3564000"/>
                    <a:gd name="T8" fmla="*/ 110325 w 5436000"/>
                    <a:gd name="T9" fmla="*/ 105407 h 3564000"/>
                    <a:gd name="T10" fmla="*/ 91444 w 5436000"/>
                    <a:gd name="T11" fmla="*/ 0 h 3564000"/>
                    <a:gd name="T12" fmla="*/ 2471501 w 5436000"/>
                    <a:gd name="T13" fmla="*/ 0 h 3564000"/>
                    <a:gd name="T14" fmla="*/ 2562945 w 5436000"/>
                    <a:gd name="T15" fmla="*/ 91444 h 3564000"/>
                    <a:gd name="T16" fmla="*/ 2562945 w 5436000"/>
                    <a:gd name="T17" fmla="*/ 1588898 h 3564000"/>
                    <a:gd name="T18" fmla="*/ 2471501 w 5436000"/>
                    <a:gd name="T19" fmla="*/ 1680342 h 3564000"/>
                    <a:gd name="T20" fmla="*/ 91444 w 5436000"/>
                    <a:gd name="T21" fmla="*/ 1680342 h 3564000"/>
                    <a:gd name="T22" fmla="*/ 0 w 5436000"/>
                    <a:gd name="T23" fmla="*/ 1588898 h 3564000"/>
                    <a:gd name="T24" fmla="*/ 0 w 5436000"/>
                    <a:gd name="T25" fmla="*/ 91444 h 3564000"/>
                    <a:gd name="T26" fmla="*/ 91444 w 5436000"/>
                    <a:gd name="T27" fmla="*/ 0 h 3564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6000"/>
                    <a:gd name="T43" fmla="*/ 0 h 3564000"/>
                    <a:gd name="T44" fmla="*/ 5436000 w 5436000"/>
                    <a:gd name="T45" fmla="*/ 3564000 h 3564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6000" h="3564000">
                      <a:moveTo>
                        <a:pt x="234000" y="223568"/>
                      </a:moveTo>
                      <a:lnTo>
                        <a:pt x="234000" y="2851568"/>
                      </a:lnTo>
                      <a:lnTo>
                        <a:pt x="5202000" y="2851568"/>
                      </a:lnTo>
                      <a:lnTo>
                        <a:pt x="5202000" y="223568"/>
                      </a:lnTo>
                      <a:lnTo>
                        <a:pt x="234000" y="223568"/>
                      </a:lnTo>
                      <a:close/>
                      <a:moveTo>
                        <a:pt x="193953" y="0"/>
                      </a:moveTo>
                      <a:lnTo>
                        <a:pt x="5242047" y="0"/>
                      </a:lnTo>
                      <a:cubicBezTo>
                        <a:pt x="5349164" y="0"/>
                        <a:pt x="5436000" y="86836"/>
                        <a:pt x="5436000" y="193953"/>
                      </a:cubicBezTo>
                      <a:lnTo>
                        <a:pt x="5436000" y="3370047"/>
                      </a:lnTo>
                      <a:cubicBezTo>
                        <a:pt x="5436000" y="3477164"/>
                        <a:pt x="5349164" y="3564000"/>
                        <a:pt x="5242047" y="3564000"/>
                      </a:cubicBezTo>
                      <a:lnTo>
                        <a:pt x="193953" y="3564000"/>
                      </a:lnTo>
                      <a:cubicBezTo>
                        <a:pt x="86836" y="3564000"/>
                        <a:pt x="0" y="3477164"/>
                        <a:pt x="0" y="3370047"/>
                      </a:cubicBezTo>
                      <a:lnTo>
                        <a:pt x="0" y="193953"/>
                      </a:lnTo>
                      <a:cubicBezTo>
                        <a:pt x="0" y="86836"/>
                        <a:pt x="86836" y="0"/>
                        <a:pt x="193953" y="0"/>
                      </a:cubicBezTo>
                      <a:close/>
                    </a:path>
                  </a:pathLst>
                </a:custGeom>
                <a:solidFill>
                  <a:schemeClr val="bg1">
                    <a:lumMod val="85000"/>
                  </a:schemeClr>
                </a:solidFill>
                <a:ln>
                  <a:noFill/>
                </a:ln>
              </p:spPr>
              <p:txBody>
                <a:bodyPr anchor="ctr"/>
                <a:p>
                  <a:endParaRPr lang="zh-CN" altLang="en-US" sz="2490"/>
                </a:p>
              </p:txBody>
            </p:sp>
            <p:sp>
              <p:nvSpPr>
                <p:cNvPr id="1048869" name="圆角矩形 12"/>
                <p:cNvSpPr>
                  <a:spLocks noChangeArrowheads="1"/>
                </p:cNvSpPr>
                <p:nvPr/>
              </p:nvSpPr>
              <p:spPr bwMode="auto">
                <a:xfrm>
                  <a:off x="0" y="1"/>
                  <a:ext cx="3732582" cy="2111515"/>
                </a:xfrm>
                <a:custGeom>
                  <a:avLst/>
                  <a:gdLst>
                    <a:gd name="T0" fmla="*/ 110325 w 5436000"/>
                    <a:gd name="T1" fmla="*/ 105407 h 3075136"/>
                    <a:gd name="T2" fmla="*/ 110325 w 5436000"/>
                    <a:gd name="T3" fmla="*/ 1344446 h 3075136"/>
                    <a:gd name="T4" fmla="*/ 2452619 w 5436000"/>
                    <a:gd name="T5" fmla="*/ 1344446 h 3075136"/>
                    <a:gd name="T6" fmla="*/ 2452619 w 5436000"/>
                    <a:gd name="T7" fmla="*/ 105407 h 3075136"/>
                    <a:gd name="T8" fmla="*/ 110325 w 5436000"/>
                    <a:gd name="T9" fmla="*/ 105407 h 3075136"/>
                    <a:gd name="T10" fmla="*/ 91444 w 5436000"/>
                    <a:gd name="T11" fmla="*/ 0 h 3075136"/>
                    <a:gd name="T12" fmla="*/ 2471501 w 5436000"/>
                    <a:gd name="T13" fmla="*/ 0 h 3075136"/>
                    <a:gd name="T14" fmla="*/ 2562945 w 5436000"/>
                    <a:gd name="T15" fmla="*/ 91444 h 3075136"/>
                    <a:gd name="T16" fmla="*/ 2562945 w 5436000"/>
                    <a:gd name="T17" fmla="*/ 1449853 h 3075136"/>
                    <a:gd name="T18" fmla="*/ 0 w 5436000"/>
                    <a:gd name="T19" fmla="*/ 1449853 h 3075136"/>
                    <a:gd name="T20" fmla="*/ 0 w 5436000"/>
                    <a:gd name="T21" fmla="*/ 91444 h 3075136"/>
                    <a:gd name="T22" fmla="*/ 91444 w 5436000"/>
                    <a:gd name="T23" fmla="*/ 0 h 3075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36000"/>
                    <a:gd name="T37" fmla="*/ 0 h 3075136"/>
                    <a:gd name="T38" fmla="*/ 5436000 w 5436000"/>
                    <a:gd name="T39" fmla="*/ 3075136 h 3075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36000" h="3075136">
                      <a:moveTo>
                        <a:pt x="234000" y="223568"/>
                      </a:moveTo>
                      <a:lnTo>
                        <a:pt x="234000" y="2851568"/>
                      </a:lnTo>
                      <a:lnTo>
                        <a:pt x="5202000" y="2851568"/>
                      </a:lnTo>
                      <a:lnTo>
                        <a:pt x="5202000" y="223568"/>
                      </a:lnTo>
                      <a:lnTo>
                        <a:pt x="234000" y="223568"/>
                      </a:lnTo>
                      <a:close/>
                      <a:moveTo>
                        <a:pt x="193953" y="0"/>
                      </a:moveTo>
                      <a:lnTo>
                        <a:pt x="5242047" y="0"/>
                      </a:lnTo>
                      <a:cubicBezTo>
                        <a:pt x="5349164" y="0"/>
                        <a:pt x="5436000" y="86836"/>
                        <a:pt x="5436000" y="193953"/>
                      </a:cubicBezTo>
                      <a:lnTo>
                        <a:pt x="5436000" y="3075136"/>
                      </a:lnTo>
                      <a:lnTo>
                        <a:pt x="0" y="3075136"/>
                      </a:lnTo>
                      <a:lnTo>
                        <a:pt x="0" y="193953"/>
                      </a:lnTo>
                      <a:cubicBezTo>
                        <a:pt x="0" y="86836"/>
                        <a:pt x="86836" y="0"/>
                        <a:pt x="193953" y="0"/>
                      </a:cubicBezTo>
                      <a:close/>
                    </a:path>
                  </a:pathLst>
                </a:custGeom>
                <a:solidFill>
                  <a:schemeClr val="tx1">
                    <a:lumMod val="85000"/>
                    <a:lumOff val="15000"/>
                  </a:schemeClr>
                </a:solidFill>
                <a:ln>
                  <a:noFill/>
                </a:ln>
              </p:spPr>
              <p:txBody>
                <a:bodyPr anchor="ctr"/>
                <a:p>
                  <a:endParaRPr lang="zh-CN" altLang="en-US" sz="2490"/>
                </a:p>
              </p:txBody>
            </p:sp>
            <p:sp>
              <p:nvSpPr>
                <p:cNvPr id="1048871" name="矩形 39"/>
                <p:cNvSpPr>
                  <a:spLocks noChangeArrowheads="1"/>
                </p:cNvSpPr>
                <p:nvPr/>
              </p:nvSpPr>
              <p:spPr bwMode="auto">
                <a:xfrm>
                  <a:off x="1421298" y="2447190"/>
                  <a:ext cx="889986" cy="98887"/>
                </a:xfrm>
                <a:prstGeom prst="rect">
                  <a:avLst/>
                </a:prstGeom>
                <a:solidFill>
                  <a:schemeClr val="bg1">
                    <a:lumMod val="50000"/>
                  </a:schemeClr>
                </a:solidFill>
                <a:ln>
                  <a:noFill/>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65">
                    <a:solidFill>
                      <a:srgbClr val="FFFFFF"/>
                    </a:solidFill>
                    <a:sym typeface="微软雅黑" panose="020B0503020204020204" pitchFamily="34" charset="-122"/>
                  </a:endParaRPr>
                </a:p>
              </p:txBody>
            </p:sp>
            <p:sp>
              <p:nvSpPr>
                <p:cNvPr id="1048872" name="矩形 40"/>
                <p:cNvSpPr>
                  <a:spLocks noChangeArrowheads="1"/>
                </p:cNvSpPr>
                <p:nvPr/>
              </p:nvSpPr>
              <p:spPr bwMode="auto">
                <a:xfrm>
                  <a:off x="1421298" y="2546077"/>
                  <a:ext cx="889986" cy="271910"/>
                </a:xfrm>
                <a:prstGeom prst="rect">
                  <a:avLst/>
                </a:prstGeom>
                <a:solidFill>
                  <a:schemeClr val="bg1">
                    <a:lumMod val="75000"/>
                  </a:schemeClr>
                </a:solidFill>
                <a:ln>
                  <a:noFill/>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65">
                    <a:solidFill>
                      <a:srgbClr val="FFFFFF"/>
                    </a:solidFill>
                    <a:sym typeface="微软雅黑" panose="020B0503020204020204" pitchFamily="34" charset="-122"/>
                  </a:endParaRPr>
                </a:p>
              </p:txBody>
            </p:sp>
            <p:sp>
              <p:nvSpPr>
                <p:cNvPr id="1048873" name="圆角矩形 41"/>
                <p:cNvSpPr>
                  <a:spLocks noChangeArrowheads="1"/>
                </p:cNvSpPr>
                <p:nvPr/>
              </p:nvSpPr>
              <p:spPr bwMode="auto">
                <a:xfrm>
                  <a:off x="1124636" y="2817987"/>
                  <a:ext cx="1483310" cy="135955"/>
                </a:xfrm>
                <a:prstGeom prst="roundRect">
                  <a:avLst>
                    <a:gd name="adj" fmla="val 16667"/>
                  </a:avLst>
                </a:prstGeom>
                <a:solidFill>
                  <a:schemeClr val="bg1">
                    <a:lumMod val="65000"/>
                  </a:schemeClr>
                </a:solidFill>
                <a:ln>
                  <a:noFill/>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65">
                    <a:solidFill>
                      <a:srgbClr val="FFFFFF"/>
                    </a:solidFill>
                    <a:sym typeface="微软雅黑" panose="020B0503020204020204" pitchFamily="34" charset="-122"/>
                  </a:endParaRPr>
                </a:p>
              </p:txBody>
            </p:sp>
            <p:sp>
              <p:nvSpPr>
                <p:cNvPr id="1048874" name="椭圆 42"/>
                <p:cNvSpPr>
                  <a:spLocks noChangeArrowheads="1"/>
                </p:cNvSpPr>
                <p:nvPr/>
              </p:nvSpPr>
              <p:spPr bwMode="auto">
                <a:xfrm>
                  <a:off x="1829416" y="41325"/>
                  <a:ext cx="74157" cy="74157"/>
                </a:xfrm>
                <a:prstGeom prst="ellipse">
                  <a:avLst/>
                </a:prstGeom>
                <a:solidFill>
                  <a:srgbClr val="000000"/>
                </a:solidFill>
                <a:ln>
                  <a:noFill/>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65">
                    <a:solidFill>
                      <a:srgbClr val="FFFFFF"/>
                    </a:solidFill>
                    <a:sym typeface="微软雅黑" panose="020B0503020204020204" pitchFamily="34" charset="-122"/>
                  </a:endParaRPr>
                </a:p>
              </p:txBody>
            </p:sp>
            <p:sp>
              <p:nvSpPr>
                <p:cNvPr id="1048875" name="矩形 23"/>
                <p:cNvSpPr>
                  <a:spLocks noChangeArrowheads="1"/>
                </p:cNvSpPr>
                <p:nvPr/>
              </p:nvSpPr>
              <p:spPr bwMode="auto">
                <a:xfrm>
                  <a:off x="2042559" y="-1"/>
                  <a:ext cx="1690023" cy="2447190"/>
                </a:xfrm>
                <a:custGeom>
                  <a:avLst/>
                  <a:gdLst>
                    <a:gd name="T0" fmla="*/ 0 w 2461290"/>
                    <a:gd name="T1" fmla="*/ 0 h 3564000"/>
                    <a:gd name="T2" fmla="*/ 1068995 w 2461290"/>
                    <a:gd name="T3" fmla="*/ 0 h 3564000"/>
                    <a:gd name="T4" fmla="*/ 1160439 w 2461290"/>
                    <a:gd name="T5" fmla="*/ 91444 h 3564000"/>
                    <a:gd name="T6" fmla="*/ 1160439 w 2461290"/>
                    <a:gd name="T7" fmla="*/ 1588898 h 3564000"/>
                    <a:gd name="T8" fmla="*/ 1068995 w 2461290"/>
                    <a:gd name="T9" fmla="*/ 1680342 h 3564000"/>
                    <a:gd name="T10" fmla="*/ 782140 w 2461290"/>
                    <a:gd name="T11" fmla="*/ 1680342 h 3564000"/>
                    <a:gd name="T12" fmla="*/ 0 w 2461290"/>
                    <a:gd name="T13" fmla="*/ 0 h 3564000"/>
                    <a:gd name="T14" fmla="*/ 0 60000 65536"/>
                    <a:gd name="T15" fmla="*/ 0 60000 65536"/>
                    <a:gd name="T16" fmla="*/ 0 60000 65536"/>
                    <a:gd name="T17" fmla="*/ 0 60000 65536"/>
                    <a:gd name="T18" fmla="*/ 0 60000 65536"/>
                    <a:gd name="T19" fmla="*/ 0 60000 65536"/>
                    <a:gd name="T20" fmla="*/ 0 60000 65536"/>
                    <a:gd name="T21" fmla="*/ 0 w 2461290"/>
                    <a:gd name="T22" fmla="*/ 0 h 3564000"/>
                    <a:gd name="T23" fmla="*/ 2461290 w 2461290"/>
                    <a:gd name="T24" fmla="*/ 3564000 h 3564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61290" h="3564000">
                      <a:moveTo>
                        <a:pt x="0" y="0"/>
                      </a:moveTo>
                      <a:lnTo>
                        <a:pt x="2267337" y="0"/>
                      </a:lnTo>
                      <a:cubicBezTo>
                        <a:pt x="2374454" y="0"/>
                        <a:pt x="2461290" y="86836"/>
                        <a:pt x="2461290" y="193953"/>
                      </a:cubicBezTo>
                      <a:lnTo>
                        <a:pt x="2461290" y="3370047"/>
                      </a:lnTo>
                      <a:cubicBezTo>
                        <a:pt x="2461290" y="3477164"/>
                        <a:pt x="2374454" y="3564000"/>
                        <a:pt x="2267337" y="3564000"/>
                      </a:cubicBezTo>
                      <a:lnTo>
                        <a:pt x="1658918" y="3564000"/>
                      </a:lnTo>
                      <a:lnTo>
                        <a:pt x="0" y="0"/>
                      </a:lnTo>
                      <a:close/>
                    </a:path>
                  </a:pathLst>
                </a:custGeom>
                <a:solidFill>
                  <a:schemeClr val="bg1">
                    <a:alpha val="20000"/>
                  </a:schemeClr>
                </a:solidFill>
                <a:ln>
                  <a:noFill/>
                </a:ln>
              </p:spPr>
              <p:txBody>
                <a:bodyPr anchor="ctr"/>
                <a:p>
                  <a:endParaRPr lang="zh-CN" altLang="en-US" sz="2490"/>
                </a:p>
              </p:txBody>
            </p:sp>
          </p:grpSp>
          <p:pic>
            <p:nvPicPr>
              <p:cNvPr id="2097179" name="图片 34"/>
              <p:cNvPicPr>
                <a:picLocks noChangeAspect="1" noChangeArrowheads="1"/>
              </p:cNvPicPr>
              <p:nvPr/>
            </p:nvPicPr>
            <p:blipFill>
              <a:blip r:embed="rId2"/>
              <a:srcRect/>
              <a:stretch>
                <a:fillRect/>
              </a:stretch>
            </p:blipFill>
            <p:spPr bwMode="auto">
              <a:xfrm>
                <a:off x="1830577" y="2226718"/>
                <a:ext cx="190285" cy="216000"/>
              </a:xfrm>
              <a:prstGeom prst="rect">
                <a:avLst/>
              </a:prstGeom>
              <a:noFill/>
              <a:ln>
                <a:noFill/>
              </a:ln>
            </p:spPr>
          </p:pic>
        </p:grpSp>
      </p:grpSp>
      <p:sp>
        <p:nvSpPr>
          <p:cNvPr id="1048876" name="矩形 47"/>
          <p:cNvSpPr>
            <a:spLocks noChangeArrowheads="1"/>
          </p:cNvSpPr>
          <p:nvPr/>
        </p:nvSpPr>
        <p:spPr bwMode="auto">
          <a:xfrm>
            <a:off x="5808345" y="2205481"/>
            <a:ext cx="5567542" cy="2305685"/>
          </a:xfrm>
          <a:prstGeom prst="rect">
            <a:avLst/>
          </a:prstGeom>
          <a:noFill/>
          <a:ln>
            <a:noFill/>
          </a:ln>
        </p:spPr>
        <p:txBody>
          <a:bodyPr wrap="square" lIns="91431" tIns="45716" rIns="91431" bIns="45716">
            <a:spAutoFit/>
          </a:bodyPr>
          <a:p>
            <a:pPr indent="457200" eaLnBrk="1" latinLnBrk="0" hangingPunct="1">
              <a:lnSpc>
                <a:spcPct val="150000"/>
              </a:lnSpc>
              <a:spcBef>
                <a:spcPct val="0"/>
              </a:spcBef>
            </a:pPr>
            <a:r>
              <a:rPr lang="zh-CN" altLang="zh-CN" sz="1600" b="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每一代青年都有自己的际遇和机缘</a:t>
            </a:r>
            <a:r>
              <a:rPr lang="zh-CN" altLang="zh-CN" sz="1600" b="0" dirty="0">
                <a:latin typeface="微软雅黑" panose="020B0503020204020204" pitchFamily="34" charset="-122"/>
                <a:ea typeface="微软雅黑" panose="020B0503020204020204" pitchFamily="34" charset="-122"/>
                <a:sym typeface="微软雅黑" panose="020B0503020204020204" pitchFamily="34" charset="-122"/>
              </a:rPr>
              <a:t>，都要在自己所处的时代条件下创造历史。</a:t>
            </a:r>
            <a:r>
              <a:rPr lang="zh-CN" altLang="zh-CN" sz="1600" b="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我们要争做新时代的青年，</a:t>
            </a:r>
            <a:r>
              <a:rPr lang="zh-CN" altLang="zh-CN" sz="1600" b="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用自己的行动去带动更多的人到爱国队列中。</a:t>
            </a:r>
            <a:endParaRPr lang="en-US" altLang="zh-CN" sz="1600" b="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indent="457200" eaLnBrk="1" latinLnBrk="0" hangingPunct="1">
              <a:lnSpc>
                <a:spcPct val="150000"/>
              </a:lnSpc>
              <a:spcBef>
                <a:spcPct val="0"/>
              </a:spcBef>
            </a:pPr>
            <a:r>
              <a:rPr lang="zh-CN" altLang="zh-CN" sz="1600" b="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我相信，当代中国的青年一定能够担当责任，在激扬的青春时代写下壮丽的篇章，</a:t>
            </a:r>
            <a:r>
              <a:rPr lang="zh-CN" altLang="zh-CN" sz="1600" b="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努力成为中华民族伟大复兴梦的历史见证者、参与者、实践者。</a:t>
            </a:r>
            <a:endParaRPr lang="zh-CN" altLang="zh-CN" sz="1600" b="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877" name="矩形 3"/>
          <p:cNvSpPr>
            <a:spLocks noChangeArrowheads="1"/>
          </p:cNvSpPr>
          <p:nvPr/>
        </p:nvSpPr>
        <p:spPr bwMode="auto">
          <a:xfrm>
            <a:off x="6892453" y="1988840"/>
            <a:ext cx="462262" cy="408933"/>
          </a:xfrm>
          <a:prstGeom prst="rect">
            <a:avLst/>
          </a:prstGeom>
          <a:noFill/>
          <a:ln>
            <a:noFill/>
          </a:ln>
        </p:spPr>
        <p:txBody>
          <a:bodyPr wrap="none" lIns="91431" tIns="45716" rIns="91431" bIns="45716">
            <a:spAutoFit/>
          </a:bodyPr>
          <a:p>
            <a:pPr>
              <a:spcBef>
                <a:spcPct val="0"/>
              </a:spcBef>
              <a:buFont typeface="Arial" panose="020B0604020202020204" pitchFamily="34" charset="0"/>
              <a:buNone/>
            </a:pPr>
            <a:endParaRPr lang="zh-CN" altLang="en-US" sz="2200" b="1" dirty="0">
              <a:solidFill>
                <a:srgbClr val="292A25"/>
              </a:solidFill>
              <a:latin typeface="Arial" panose="020B0604020202020204" pitchFamily="34" charset="0"/>
              <a:ea typeface="微软雅黑" panose="020B0503020204020204" pitchFamily="34" charset="-122"/>
              <a:cs typeface="Arial" panose="020B0604020202020204" pitchFamily="34" charset="0"/>
            </a:endParaRPr>
          </a:p>
        </p:txBody>
      </p:sp>
      <p:sp>
        <p:nvSpPr>
          <p:cNvPr id="1048884" name="Text Box 55"/>
          <p:cNvSpPr txBox="1">
            <a:spLocks noChangeArrowheads="1"/>
          </p:cNvSpPr>
          <p:nvPr/>
        </p:nvSpPr>
        <p:spPr bwMode="auto">
          <a:xfrm>
            <a:off x="2142044" y="476672"/>
            <a:ext cx="4988185" cy="615523"/>
          </a:xfrm>
          <a:prstGeom prst="rect">
            <a:avLst/>
          </a:prstGeom>
          <a:noFill/>
          <a:ln>
            <a:noFill/>
          </a:ln>
          <a:effectLst/>
        </p:spPr>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3200" dirty="0">
                <a:sym typeface="+mn-lt"/>
              </a:rPr>
              <a:t>争做</a:t>
            </a:r>
            <a:r>
              <a:rPr lang="zh-CN" altLang="en-US" sz="3200" dirty="0">
                <a:sym typeface="+mn-lt"/>
              </a:rPr>
              <a:t>时代</a:t>
            </a:r>
            <a:r>
              <a:rPr lang="zh-CN" altLang="en-US" sz="3200" dirty="0">
                <a:sym typeface="+mn-lt"/>
              </a:rPr>
              <a:t>新</a:t>
            </a:r>
            <a:r>
              <a:rPr lang="zh-CN" altLang="en-US" sz="3200" dirty="0">
                <a:sym typeface="+mn-lt"/>
              </a:rPr>
              <a:t>青年</a:t>
            </a:r>
            <a:endParaRPr lang="zh-CN" altLang="en-US" sz="3200" dirty="0">
              <a:sym typeface="+mn-lt"/>
            </a:endParaRPr>
          </a:p>
        </p:txBody>
      </p:sp>
      <p:pic>
        <p:nvPicPr>
          <p:cNvPr id="2097192" name="图片 2097191"/>
          <p:cNvPicPr/>
          <p:nvPr/>
        </p:nvPicPr>
        <p:blipFill>
          <a:blip r:embed="rId3"/>
          <a:stretch>
            <a:fillRect/>
          </a:stretch>
        </p:blipFill>
        <p:spPr>
          <a:xfrm>
            <a:off x="723429" y="1759750"/>
            <a:ext cx="4541638" cy="26029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48884"/>
                                        </p:tgtEl>
                                        <p:attrNameLst>
                                          <p:attrName>style.visibility</p:attrName>
                                        </p:attrNameLst>
                                      </p:cBhvr>
                                      <p:to>
                                        <p:strVal val="visible"/>
                                      </p:to>
                                    </p:set>
                                    <p:animEffect transition="in" filter="barn(inVertical)">
                                      <p:cBhvr>
                                        <p:cTn id="7" dur="500"/>
                                        <p:tgtEl>
                                          <p:spTgt spid="104888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750"/>
                                        <p:tgtEl>
                                          <p:spTgt spid="176"/>
                                        </p:tgtEl>
                                      </p:cBhvr>
                                    </p:animEffect>
                                    <p:anim calcmode="lin" valueType="num">
                                      <p:cBhvr>
                                        <p:cTn id="12" dur="750" fill="hold"/>
                                        <p:tgtEl>
                                          <p:spTgt spid="176"/>
                                        </p:tgtEl>
                                        <p:attrNameLst>
                                          <p:attrName>ppt_x</p:attrName>
                                        </p:attrNameLst>
                                      </p:cBhvr>
                                      <p:tavLst>
                                        <p:tav tm="0">
                                          <p:val>
                                            <p:strVal val="#ppt_x"/>
                                          </p:val>
                                        </p:tav>
                                        <p:tav tm="100000">
                                          <p:val>
                                            <p:strVal val="#ppt_x"/>
                                          </p:val>
                                        </p:tav>
                                      </p:tavLst>
                                    </p:anim>
                                    <p:anim calcmode="lin" valueType="num">
                                      <p:cBhvr>
                                        <p:cTn id="13" dur="75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048877"/>
                                        </p:tgtEl>
                                        <p:attrNameLst>
                                          <p:attrName>style.visibility</p:attrName>
                                        </p:attrNameLst>
                                      </p:cBhvr>
                                      <p:to>
                                        <p:strVal val="visible"/>
                                      </p:to>
                                    </p:set>
                                    <p:animEffect transition="in" filter="wipe(left)">
                                      <p:cBhvr>
                                        <p:cTn id="17" dur="500"/>
                                        <p:tgtEl>
                                          <p:spTgt spid="1048877"/>
                                        </p:tgtEl>
                                      </p:cBhvr>
                                    </p:animEffect>
                                  </p:childTnLst>
                                </p:cTn>
                              </p:par>
                            </p:childTnLst>
                          </p:cTn>
                        </p:par>
                        <p:par>
                          <p:cTn id="18" fill="hold">
                            <p:stCondLst>
                              <p:cond delay="2000"/>
                            </p:stCondLst>
                            <p:childTnLst>
                              <p:par>
                                <p:cTn id="19" presetID="14" presetClass="entr" presetSubtype="10" fill="hold" grpId="0" nodeType="afterEffect">
                                  <p:stCondLst>
                                    <p:cond delay="0"/>
                                  </p:stCondLst>
                                  <p:childTnLst>
                                    <p:set>
                                      <p:cBhvr>
                                        <p:cTn id="20" dur="1" fill="hold">
                                          <p:stCondLst>
                                            <p:cond delay="0"/>
                                          </p:stCondLst>
                                        </p:cTn>
                                        <p:tgtEl>
                                          <p:spTgt spid="1048876"/>
                                        </p:tgtEl>
                                        <p:attrNameLst>
                                          <p:attrName>style.visibility</p:attrName>
                                        </p:attrNameLst>
                                      </p:cBhvr>
                                      <p:to>
                                        <p:strVal val="visible"/>
                                      </p:to>
                                    </p:set>
                                    <p:animEffect transition="in" filter="randombar(horizontal)">
                                      <p:cBhvr>
                                        <p:cTn id="21" dur="750"/>
                                        <p:tgtEl>
                                          <p:spTgt spid="1048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76" grpId="0"/>
      <p:bldP spid="1048877" grpId="0"/>
      <p:bldP spid="104888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4583430" y="1941195"/>
            <a:ext cx="2964180" cy="3717925"/>
            <a:chOff x="1827008" y="2120901"/>
            <a:chExt cx="2298700" cy="2736849"/>
          </a:xfrm>
        </p:grpSpPr>
        <p:sp>
          <p:nvSpPr>
            <p:cNvPr id="57" name="矩形 56"/>
            <p:cNvSpPr/>
            <p:nvPr/>
          </p:nvSpPr>
          <p:spPr>
            <a:xfrm>
              <a:off x="1827008" y="2120901"/>
              <a:ext cx="2298700" cy="444500"/>
            </a:xfrm>
            <a:prstGeom prst="rect">
              <a:avLst/>
            </a:prstGeom>
            <a:solidFill>
              <a:srgbClr val="C00000"/>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58" name="矩形 57"/>
            <p:cNvSpPr/>
            <p:nvPr/>
          </p:nvSpPr>
          <p:spPr>
            <a:xfrm>
              <a:off x="1827008" y="2565400"/>
              <a:ext cx="2298700" cy="2292350"/>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8712835" y="1941830"/>
            <a:ext cx="2904490" cy="3717925"/>
            <a:chOff x="1827008" y="2120901"/>
            <a:chExt cx="2298700" cy="2736849"/>
          </a:xfrm>
        </p:grpSpPr>
        <p:sp>
          <p:nvSpPr>
            <p:cNvPr id="60" name="矩形 59"/>
            <p:cNvSpPr/>
            <p:nvPr/>
          </p:nvSpPr>
          <p:spPr>
            <a:xfrm>
              <a:off x="1827008" y="2120901"/>
              <a:ext cx="2298700" cy="444500"/>
            </a:xfrm>
            <a:prstGeom prst="rect">
              <a:avLst/>
            </a:prstGeom>
            <a:solidFill>
              <a:srgbClr val="C00000"/>
            </a:solidFill>
            <a:ln w="25400" cap="flat" cmpd="sng" algn="ctr">
              <a:solidFill>
                <a:schemeClr val="bg1"/>
              </a:solid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1" name="矩形 60"/>
            <p:cNvSpPr/>
            <p:nvPr/>
          </p:nvSpPr>
          <p:spPr>
            <a:xfrm>
              <a:off x="1827008" y="2565400"/>
              <a:ext cx="2298700" cy="2292350"/>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982980" y="1869440"/>
            <a:ext cx="2874645" cy="3799840"/>
            <a:chOff x="1827008" y="2120901"/>
            <a:chExt cx="2298700" cy="2736849"/>
          </a:xfrm>
        </p:grpSpPr>
        <p:sp>
          <p:nvSpPr>
            <p:cNvPr id="66" name="矩形 65"/>
            <p:cNvSpPr/>
            <p:nvPr/>
          </p:nvSpPr>
          <p:spPr>
            <a:xfrm>
              <a:off x="1827008" y="2120901"/>
              <a:ext cx="2298700" cy="444500"/>
            </a:xfrm>
            <a:prstGeom prst="rect">
              <a:avLst/>
            </a:prstGeom>
            <a:solidFill>
              <a:srgbClr val="C00000"/>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7" name="矩形 66"/>
            <p:cNvSpPr/>
            <p:nvPr/>
          </p:nvSpPr>
          <p:spPr>
            <a:xfrm>
              <a:off x="1827008" y="2565400"/>
              <a:ext cx="2298700" cy="2292350"/>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72" name="文本框 33"/>
          <p:cNvSpPr txBox="1"/>
          <p:nvPr/>
        </p:nvSpPr>
        <p:spPr>
          <a:xfrm>
            <a:off x="1249680" y="2781300"/>
            <a:ext cx="2341245" cy="2059940"/>
          </a:xfrm>
          <a:prstGeom prst="rect">
            <a:avLst/>
          </a:prstGeom>
          <a:noFill/>
        </p:spPr>
        <p:txBody>
          <a:bodyPr wrap="square" lIns="91428" tIns="45713" rIns="91428" bIns="45713" rtlCol="0">
            <a:spAutoFit/>
          </a:bodyPr>
          <a:lstStyle/>
          <a:p>
            <a:pPr algn="just" defTabSz="1219200" fontAlgn="auto">
              <a:spcBef>
                <a:spcPts val="0"/>
              </a:spcBef>
              <a:spcAft>
                <a:spcPts val="0"/>
              </a:spcAft>
            </a:pPr>
            <a:r>
              <a:rPr lang="zh-CN" altLang="en-US" sz="1600" b="0" dirty="0">
                <a:latin typeface="微软雅黑" panose="020B0503020204020204" pitchFamily="34" charset="-122"/>
                <a:ea typeface="微软雅黑" panose="020B0503020204020204" pitchFamily="34" charset="-122"/>
                <a:sym typeface="+mn-ea"/>
              </a:rPr>
              <a:t>19日参加师生代表座谈会的清华大学工物系应届博士毕业生孙启明表示：</a:t>
            </a:r>
            <a:r>
              <a:rPr lang="zh-CN" altLang="en-US" sz="1600" b="0" dirty="0">
                <a:solidFill>
                  <a:srgbClr val="FF0000"/>
                </a:solidFill>
                <a:latin typeface="微软雅黑" panose="020B0503020204020204" pitchFamily="34" charset="-122"/>
                <a:ea typeface="微软雅黑" panose="020B0503020204020204" pitchFamily="34" charset="-122"/>
              </a:rPr>
              <a:t>总书记对青年学子寄予厚望，嘱咐我们要爱国爱民、锤炼品德、勇于创新、实学实干，每一点都讲得深入浅出。</a:t>
            </a:r>
            <a:endParaRPr lang="zh-CN" altLang="en-US" sz="1600" b="0" dirty="0">
              <a:solidFill>
                <a:srgbClr val="FF0000"/>
              </a:solidFill>
              <a:latin typeface="微软雅黑" panose="020B0503020204020204" pitchFamily="34" charset="-122"/>
              <a:ea typeface="微软雅黑" panose="020B0503020204020204" pitchFamily="34" charset="-122"/>
            </a:endParaRPr>
          </a:p>
        </p:txBody>
      </p:sp>
      <p:sp>
        <p:nvSpPr>
          <p:cNvPr id="73" name="文本框 34"/>
          <p:cNvSpPr txBox="1"/>
          <p:nvPr/>
        </p:nvSpPr>
        <p:spPr>
          <a:xfrm>
            <a:off x="4728210" y="2781300"/>
            <a:ext cx="2620645" cy="2305685"/>
          </a:xfrm>
          <a:prstGeom prst="rect">
            <a:avLst/>
          </a:prstGeom>
          <a:noFill/>
        </p:spPr>
        <p:txBody>
          <a:bodyPr wrap="square" lIns="91428" tIns="45713" rIns="91428" bIns="45713" rtlCol="0">
            <a:spAutoFit/>
          </a:bodyPr>
          <a:lstStyle/>
          <a:p>
            <a:pPr algn="just" defTabSz="1219200" fontAlgn="auto">
              <a:spcBef>
                <a:spcPts val="0"/>
              </a:spcBef>
              <a:spcAft>
                <a:spcPts val="0"/>
              </a:spcAft>
            </a:pPr>
            <a:r>
              <a:rPr lang="zh-CN" altLang="en-US" sz="1600" b="0" dirty="0">
                <a:solidFill>
                  <a:srgbClr val="000000">
                    <a:lumMod val="85000"/>
                    <a:lumOff val="15000"/>
                  </a:srgbClr>
                </a:solidFill>
                <a:latin typeface="微软雅黑" panose="020B0503020204020204" pitchFamily="34" charset="-122"/>
                <a:ea typeface="微软雅黑" panose="020B0503020204020204" pitchFamily="34" charset="-122"/>
              </a:rPr>
              <a:t>复旦大学信息科学与工程学院2020级博士生胡哲说：</a:t>
            </a:r>
            <a:r>
              <a:rPr lang="zh-CN" altLang="en-US" sz="1600" b="0" dirty="0">
                <a:solidFill>
                  <a:srgbClr val="FF0000"/>
                </a:solidFill>
                <a:latin typeface="微软雅黑" panose="020B0503020204020204" pitchFamily="34" charset="-122"/>
                <a:ea typeface="微软雅黑" panose="020B0503020204020204" pitchFamily="34" charset="-122"/>
              </a:rPr>
              <a:t>“作为一名理工科博士生，我深知国家正在奋力追赶与发达国家在基础科学上的差距。青年是民族和国家的希望，我们要勇于攻克‘卡脖子’难题，让自主创新的脚步迈得更快。”</a:t>
            </a:r>
            <a:endParaRPr lang="zh-CN" altLang="en-US" sz="1600" b="0" dirty="0">
              <a:solidFill>
                <a:srgbClr val="FF0000"/>
              </a:solidFill>
              <a:latin typeface="微软雅黑" panose="020B0503020204020204" pitchFamily="34" charset="-122"/>
              <a:ea typeface="微软雅黑" panose="020B0503020204020204" pitchFamily="34" charset="-122"/>
            </a:endParaRPr>
          </a:p>
        </p:txBody>
      </p:sp>
      <p:sp>
        <p:nvSpPr>
          <p:cNvPr id="27" name="Text Box 55"/>
          <p:cNvSpPr txBox="1">
            <a:spLocks noChangeArrowheads="1"/>
          </p:cNvSpPr>
          <p:nvPr/>
        </p:nvSpPr>
        <p:spPr bwMode="auto">
          <a:xfrm>
            <a:off x="2142044" y="476672"/>
            <a:ext cx="498818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3200" dirty="0">
                <a:sym typeface="+mn-lt"/>
              </a:rPr>
              <a:t>来看看他们的想法</a:t>
            </a:r>
            <a:r>
              <a:rPr lang="en-US" altLang="zh-CN" sz="3200" dirty="0">
                <a:sym typeface="+mn-lt"/>
              </a:rPr>
              <a:t>:</a:t>
            </a:r>
            <a:endParaRPr lang="en-US" altLang="zh-CN" sz="3200" dirty="0">
              <a:sym typeface="+mn-lt"/>
            </a:endParaRPr>
          </a:p>
        </p:txBody>
      </p:sp>
      <p:sp>
        <p:nvSpPr>
          <p:cNvPr id="3" name="文本框 34"/>
          <p:cNvSpPr txBox="1"/>
          <p:nvPr/>
        </p:nvSpPr>
        <p:spPr>
          <a:xfrm>
            <a:off x="8832215" y="3429000"/>
            <a:ext cx="2620645" cy="1075055"/>
          </a:xfrm>
          <a:prstGeom prst="rect">
            <a:avLst/>
          </a:prstGeom>
          <a:noFill/>
        </p:spPr>
        <p:txBody>
          <a:bodyPr wrap="square" lIns="91428" tIns="45713" rIns="91428" bIns="45713" rtlCol="0">
            <a:spAutoFit/>
          </a:bodyPr>
          <a:p>
            <a:pPr algn="just" defTabSz="1219200" fontAlgn="auto">
              <a:spcBef>
                <a:spcPts val="0"/>
              </a:spcBef>
              <a:spcAft>
                <a:spcPts val="0"/>
              </a:spcAft>
            </a:pPr>
            <a:r>
              <a:rPr lang="zh-CN" altLang="en-US" sz="1600" b="0" dirty="0">
                <a:solidFill>
                  <a:srgbClr val="FF0000"/>
                </a:solidFill>
                <a:latin typeface="微软雅黑" panose="020B0503020204020204" pitchFamily="34" charset="-122"/>
                <a:ea typeface="微软雅黑" panose="020B0503020204020204" pitchFamily="34" charset="-122"/>
              </a:rPr>
              <a:t>“对于青年学生来说，这是一堂生动的理想信念教育课。”</a:t>
            </a:r>
            <a:r>
              <a:rPr lang="zh-CN" altLang="en-US" sz="1600" b="0" dirty="0">
                <a:solidFill>
                  <a:srgbClr val="000000">
                    <a:lumMod val="85000"/>
                    <a:lumOff val="15000"/>
                  </a:srgbClr>
                </a:solidFill>
                <a:latin typeface="微软雅黑" panose="020B0503020204020204" pitchFamily="34" charset="-122"/>
                <a:ea typeface="微软雅黑" panose="020B0503020204020204" pitchFamily="34" charset="-122"/>
              </a:rPr>
              <a:t>西南政法大学党委书记樊伟表示</a:t>
            </a:r>
            <a:endParaRPr lang="zh-CN" altLang="en-US" sz="1600" b="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up)">
                                      <p:cBhvr>
                                        <p:cTn id="11" dur="500"/>
                                        <p:tgtEl>
                                          <p:spTgt spid="6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wipe(left)">
                                      <p:cBhvr>
                                        <p:cTn id="15" dur="500"/>
                                        <p:tgtEl>
                                          <p:spTgt spid="7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up)">
                                      <p:cBhvr>
                                        <p:cTn id="19" dur="500"/>
                                        <p:tgtEl>
                                          <p:spTgt spid="5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wipe(left)">
                                      <p:cBhvr>
                                        <p:cTn id="23" dur="500"/>
                                        <p:tgtEl>
                                          <p:spTgt spid="73"/>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up)">
                                      <p:cBhvr>
                                        <p:cTn id="27" dur="500"/>
                                        <p:tgtEl>
                                          <p:spTgt spid="59"/>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27" grpId="0" bldLvl="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431704" y="2708920"/>
            <a:ext cx="5805414" cy="576064"/>
            <a:chOff x="3287787" y="3429000"/>
            <a:chExt cx="5805414" cy="576064"/>
          </a:xfrm>
        </p:grpSpPr>
        <p:sp>
          <p:nvSpPr>
            <p:cNvPr id="12" name="圆角矩形 11"/>
            <p:cNvSpPr/>
            <p:nvPr/>
          </p:nvSpPr>
          <p:spPr>
            <a:xfrm>
              <a:off x="3287787" y="3429000"/>
              <a:ext cx="5805414" cy="576064"/>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CEB4D"/>
                </a:solidFill>
              </a:endParaRPr>
            </a:p>
          </p:txBody>
        </p:sp>
        <p:sp>
          <p:nvSpPr>
            <p:cNvPr id="13" name="TextBox 2"/>
            <p:cNvSpPr txBox="1"/>
            <p:nvPr/>
          </p:nvSpPr>
          <p:spPr>
            <a:xfrm>
              <a:off x="3850759" y="3486200"/>
              <a:ext cx="4679469" cy="460375"/>
            </a:xfrm>
            <a:prstGeom prst="rect">
              <a:avLst/>
            </a:prstGeom>
            <a:noFill/>
            <a:ln>
              <a:noFill/>
              <a:prstDash val="sysDash"/>
            </a:ln>
          </p:spPr>
          <p:txBody>
            <a:bodyPr wrap="square" rtlCol="0">
              <a:spAutoFit/>
            </a:bodyPr>
            <a:lstStyle>
              <a:defPPr>
                <a:defRPr lang="zh-CN"/>
              </a:defPPr>
              <a:lvl1pPr>
                <a:lnSpc>
                  <a:spcPct val="100000"/>
                </a:lnSpc>
                <a:defRPr sz="3200" b="1">
                  <a:gradFill flip="none" rotWithShape="1">
                    <a:gsLst>
                      <a:gs pos="0">
                        <a:srgbClr val="FFEF4C"/>
                      </a:gs>
                      <a:gs pos="100000">
                        <a:srgbClr val="FFFA5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zh-CN" altLang="en-US" sz="2400" b="0" spc="300" dirty="0">
                  <a:solidFill>
                    <a:srgbClr val="ECEB4D"/>
                  </a:solidFill>
                  <a:effectLst/>
                </a:rPr>
                <a:t>实学实干 成就一番事业</a:t>
              </a:r>
              <a:endParaRPr lang="zh-CN" altLang="zh-CN" sz="2400" b="0" spc="300" dirty="0">
                <a:solidFill>
                  <a:srgbClr val="ECEB4D"/>
                </a:solidFill>
                <a:effectLst/>
              </a:endParaRPr>
            </a:p>
          </p:txBody>
        </p:sp>
      </p:grpSp>
      <p:grpSp>
        <p:nvGrpSpPr>
          <p:cNvPr id="3" name="组合 2"/>
          <p:cNvGrpSpPr/>
          <p:nvPr/>
        </p:nvGrpSpPr>
        <p:grpSpPr>
          <a:xfrm>
            <a:off x="5582738" y="1076035"/>
            <a:ext cx="1503346" cy="1427144"/>
            <a:chOff x="5888055" y="1602972"/>
            <a:chExt cx="1503346" cy="1427144"/>
          </a:xfrm>
        </p:grpSpPr>
        <p:sp>
          <p:nvSpPr>
            <p:cNvPr id="2" name="椭圆 1"/>
            <p:cNvSpPr/>
            <p:nvPr/>
          </p:nvSpPr>
          <p:spPr>
            <a:xfrm>
              <a:off x="5926156" y="1602972"/>
              <a:ext cx="1427144" cy="1427144"/>
            </a:xfrm>
            <a:prstGeom prst="ellipse">
              <a:avLst/>
            </a:prstGeom>
            <a:solidFill>
              <a:srgbClr val="C00000"/>
            </a:solidFill>
            <a:ln w="0">
              <a:noFill/>
            </a:ln>
            <a:effectLst>
              <a:outerShdw blurRad="457200" dist="381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TextBox 2"/>
            <p:cNvSpPr txBox="1"/>
            <p:nvPr/>
          </p:nvSpPr>
          <p:spPr>
            <a:xfrm>
              <a:off x="5888055" y="1808713"/>
              <a:ext cx="1503346" cy="1015663"/>
            </a:xfrm>
            <a:prstGeom prst="rect">
              <a:avLst/>
            </a:prstGeom>
            <a:noFill/>
            <a:ln>
              <a:noFill/>
              <a:prstDash val="sysDash"/>
            </a:ln>
          </p:spPr>
          <p:txBody>
            <a:bodyPr wrap="square" rtlCol="0">
              <a:spAutoFit/>
            </a:bodyPr>
            <a:lstStyle>
              <a:defPPr>
                <a:defRPr lang="zh-CN"/>
              </a:defPPr>
              <a:lvl1pPr>
                <a:lnSpc>
                  <a:spcPct val="100000"/>
                </a:lnSpc>
                <a:defRPr sz="3200" b="1">
                  <a:gradFill flip="none" rotWithShape="1">
                    <a:gsLst>
                      <a:gs pos="0">
                        <a:srgbClr val="FFEF4C"/>
                      </a:gs>
                      <a:gs pos="100000">
                        <a:srgbClr val="FFFA5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en-US" altLang="zh-CN" sz="6000" b="0" dirty="0">
                  <a:solidFill>
                    <a:srgbClr val="ECEB4D"/>
                  </a:solidFill>
                  <a:effectLst/>
                </a:rPr>
                <a:t>03</a:t>
              </a:r>
              <a:endParaRPr lang="zh-CN" altLang="zh-CN" sz="6000" b="0" dirty="0">
                <a:solidFill>
                  <a:srgbClr val="ECEB4D"/>
                </a:solidFill>
                <a:effectLst/>
              </a:endParaRPr>
            </a:p>
          </p:txBody>
        </p:sp>
      </p:gr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3926" y="4852478"/>
            <a:ext cx="2015792" cy="20055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2" presetClass="entr" presetSubtype="2" accel="50000" fill="hold" nodeType="afterEffect" p14:presetBounceEnd="52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52000">
                                          <p:cBhvr additive="base">
                                            <p:cTn id="13" dur="1250" fill="hold"/>
                                            <p:tgtEl>
                                              <p:spTgt spid="4"/>
                                            </p:tgtEl>
                                            <p:attrNameLst>
                                              <p:attrName>ppt_x</p:attrName>
                                            </p:attrNameLst>
                                          </p:cBhvr>
                                          <p:tavLst>
                                            <p:tav tm="0">
                                              <p:val>
                                                <p:strVal val="1+#ppt_w/2"/>
                                              </p:val>
                                            </p:tav>
                                            <p:tav tm="100000">
                                              <p:val>
                                                <p:strVal val="#ppt_x"/>
                                              </p:val>
                                            </p:tav>
                                          </p:tavLst>
                                        </p:anim>
                                        <p:anim calcmode="lin" valueType="num" p14:bounceEnd="52000">
                                          <p:cBhvr additive="base">
                                            <p:cTn id="14"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2" presetClass="entr" presetSubtype="2" accel="5000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250" fill="hold"/>
                                            <p:tgtEl>
                                              <p:spTgt spid="4"/>
                                            </p:tgtEl>
                                            <p:attrNameLst>
                                              <p:attrName>ppt_x</p:attrName>
                                            </p:attrNameLst>
                                          </p:cBhvr>
                                          <p:tavLst>
                                            <p:tav tm="0">
                                              <p:val>
                                                <p:strVal val="1+#ppt_w/2"/>
                                              </p:val>
                                            </p:tav>
                                            <p:tav tm="100000">
                                              <p:val>
                                                <p:strVal val="#ppt_x"/>
                                              </p:val>
                                            </p:tav>
                                          </p:tavLst>
                                        </p:anim>
                                        <p:anim calcmode="lin" valueType="num">
                                          <p:cBhvr additive="base">
                                            <p:cTn id="14"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55"/>
          <p:cNvSpPr txBox="1">
            <a:spLocks noChangeArrowheads="1"/>
          </p:cNvSpPr>
          <p:nvPr/>
        </p:nvSpPr>
        <p:spPr bwMode="auto">
          <a:xfrm>
            <a:off x="2142044" y="476672"/>
            <a:ext cx="498818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3200" spc="300" dirty="0">
                <a:solidFill>
                  <a:schemeClr val="tx1"/>
                </a:solidFill>
                <a:effectLst/>
                <a:latin typeface="+mn-ea"/>
                <a:sym typeface="+mn-ea"/>
              </a:rPr>
              <a:t>实学实干 成就一番事业</a:t>
            </a:r>
            <a:endParaRPr lang="zh-CN" altLang="en-US" sz="3200" dirty="0">
              <a:sym typeface="+mn-lt"/>
            </a:endParaRPr>
          </a:p>
        </p:txBody>
      </p:sp>
      <p:grpSp>
        <p:nvGrpSpPr>
          <p:cNvPr id="3" name="组合 2"/>
          <p:cNvGrpSpPr/>
          <p:nvPr/>
        </p:nvGrpSpPr>
        <p:grpSpPr>
          <a:xfrm>
            <a:off x="309219" y="4653136"/>
            <a:ext cx="11487688" cy="1518655"/>
            <a:chOff x="231914" y="4781245"/>
            <a:chExt cx="8615766" cy="1265545"/>
          </a:xfrm>
        </p:grpSpPr>
        <p:sp>
          <p:nvSpPr>
            <p:cNvPr id="4" name="Oval 65"/>
            <p:cNvSpPr>
              <a:spLocks noChangeArrowheads="1"/>
            </p:cNvSpPr>
            <p:nvPr/>
          </p:nvSpPr>
          <p:spPr bwMode="auto">
            <a:xfrm rot="10800000">
              <a:off x="4540342" y="5639012"/>
              <a:ext cx="4307338" cy="407778"/>
            </a:xfrm>
            <a:prstGeom prst="ellipse">
              <a:avLst/>
            </a:prstGeom>
            <a:gradFill rotWithShape="1">
              <a:gsLst>
                <a:gs pos="16000">
                  <a:schemeClr val="tx1">
                    <a:lumMod val="65000"/>
                    <a:lumOff val="35000"/>
                  </a:schemeClr>
                </a:gs>
                <a:gs pos="78000">
                  <a:srgbClr val="EEECE1">
                    <a:alpha val="0"/>
                  </a:srgbClr>
                </a:gs>
              </a:gsLst>
              <a:path path="shape">
                <a:fillToRect l="50000" t="50000" r="50000" b="50000"/>
              </a:path>
            </a:gradFill>
            <a:ln w="9525">
              <a:noFill/>
              <a:round/>
            </a:ln>
            <a:effectLst/>
          </p:spPr>
          <p:txBody>
            <a:bodyPr wrap="none" anchor="ctr"/>
            <a:lstStyle/>
            <a:p>
              <a:pPr defTabSz="1219200" fontAlgn="auto">
                <a:spcBef>
                  <a:spcPts val="0"/>
                </a:spcBef>
                <a:spcAft>
                  <a:spcPts val="0"/>
                </a:spcAft>
                <a:defRPr/>
              </a:pPr>
              <a:endParaRPr lang="zh-CN" altLang="en-US" sz="2400" kern="0">
                <a:solidFill>
                  <a:srgbClr val="ECEB4D"/>
                </a:solidFill>
                <a:ea typeface="宋体" panose="02010600030101010101" pitchFamily="2" charset="-122"/>
                <a:cs typeface="Arial" panose="020B0604020202020204" pitchFamily="34" charset="0"/>
              </a:endParaRPr>
            </a:p>
          </p:txBody>
        </p:sp>
        <p:sp>
          <p:nvSpPr>
            <p:cNvPr id="5" name="Oval 65"/>
            <p:cNvSpPr>
              <a:spLocks noChangeArrowheads="1"/>
            </p:cNvSpPr>
            <p:nvPr/>
          </p:nvSpPr>
          <p:spPr bwMode="auto">
            <a:xfrm rot="10800000">
              <a:off x="231914" y="5639011"/>
              <a:ext cx="4307338" cy="407778"/>
            </a:xfrm>
            <a:prstGeom prst="ellipse">
              <a:avLst/>
            </a:prstGeom>
            <a:gradFill rotWithShape="1">
              <a:gsLst>
                <a:gs pos="16000">
                  <a:schemeClr val="tx1">
                    <a:lumMod val="65000"/>
                    <a:lumOff val="35000"/>
                  </a:schemeClr>
                </a:gs>
                <a:gs pos="78000">
                  <a:srgbClr val="EEECE1">
                    <a:alpha val="0"/>
                  </a:srgbClr>
                </a:gs>
              </a:gsLst>
              <a:path path="shape">
                <a:fillToRect l="50000" t="50000" r="50000" b="50000"/>
              </a:path>
            </a:gradFill>
            <a:ln w="9525">
              <a:noFill/>
              <a:round/>
            </a:ln>
            <a:effectLst/>
          </p:spPr>
          <p:txBody>
            <a:bodyPr wrap="none" anchor="ctr"/>
            <a:lstStyle/>
            <a:p>
              <a:endParaRPr lang="zh-CN" altLang="en-US" kern="0">
                <a:solidFill>
                  <a:srgbClr val="ECEB4D"/>
                </a:solidFill>
                <a:latin typeface="Arial" panose="020B0604020202020204" pitchFamily="34" charset="0"/>
                <a:ea typeface="宋体" panose="02010600030101010101" pitchFamily="2" charset="-122"/>
                <a:cs typeface="Arial" panose="020B0604020202020204" pitchFamily="34" charset="0"/>
              </a:endParaRPr>
            </a:p>
          </p:txBody>
        </p:sp>
        <p:cxnSp>
          <p:nvCxnSpPr>
            <p:cNvPr id="6" name="直接连接符 5"/>
            <p:cNvCxnSpPr/>
            <p:nvPr/>
          </p:nvCxnSpPr>
          <p:spPr>
            <a:xfrm>
              <a:off x="1789408" y="5090146"/>
              <a:ext cx="5499691" cy="0"/>
            </a:xfrm>
            <a:prstGeom prst="line">
              <a:avLst/>
            </a:prstGeom>
            <a:noFill/>
            <a:ln w="57150" cap="flat" cmpd="sng" algn="ctr">
              <a:solidFill>
                <a:sysClr val="window" lastClr="FFFFFF">
                  <a:lumMod val="50000"/>
                </a:sysClr>
              </a:solidFill>
              <a:prstDash val="solid"/>
            </a:ln>
            <a:effectLst/>
          </p:spPr>
        </p:cxnSp>
        <p:grpSp>
          <p:nvGrpSpPr>
            <p:cNvPr id="7" name="组合 6"/>
            <p:cNvGrpSpPr/>
            <p:nvPr/>
          </p:nvGrpSpPr>
          <p:grpSpPr>
            <a:xfrm>
              <a:off x="1006044" y="4781245"/>
              <a:ext cx="2341509" cy="1024019"/>
              <a:chOff x="1312255" y="5073413"/>
              <a:chExt cx="1766962" cy="772751"/>
            </a:xfrm>
          </p:grpSpPr>
          <p:grpSp>
            <p:nvGrpSpPr>
              <p:cNvPr id="24" name="组合 23"/>
              <p:cNvGrpSpPr/>
              <p:nvPr/>
            </p:nvGrpSpPr>
            <p:grpSpPr>
              <a:xfrm>
                <a:off x="1312255" y="5073413"/>
                <a:ext cx="883481" cy="772751"/>
                <a:chOff x="1495335" y="5373216"/>
                <a:chExt cx="883481" cy="772751"/>
              </a:xfrm>
            </p:grpSpPr>
            <p:sp>
              <p:nvSpPr>
                <p:cNvPr id="35" name="任意多边形 34"/>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9E0000"/>
                  </a:solidFill>
                  <a:prstDash val="solid"/>
                </a:ln>
                <a:effectLst/>
              </p:spPr>
              <p:txBody>
                <a:bodyPr rtlCol="0" anchor="ct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sp>
              <p:nvSpPr>
                <p:cNvPr id="36" name="任意多边形 35"/>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9E0000"/>
                  </a:solidFill>
                  <a:prstDash val="solid"/>
                </a:ln>
                <a:effectLst/>
              </p:spPr>
              <p:txBody>
                <a:bodyPr rtlCol="0" anchor="ct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cxnSp>
              <p:nvCxnSpPr>
                <p:cNvPr id="37" name="直接连接符 36"/>
                <p:cNvCxnSpPr>
                  <a:stCxn id="35" idx="0"/>
                </p:cNvCxnSpPr>
                <p:nvPr/>
              </p:nvCxnSpPr>
              <p:spPr>
                <a:xfrm>
                  <a:off x="1728098" y="5576341"/>
                  <a:ext cx="389744" cy="29980"/>
                </a:xfrm>
                <a:prstGeom prst="line">
                  <a:avLst/>
                </a:prstGeom>
                <a:noFill/>
                <a:ln w="127000" cap="flat" cmpd="sng" algn="ctr">
                  <a:solidFill>
                    <a:srgbClr val="9E0000"/>
                  </a:solidFill>
                  <a:prstDash val="solid"/>
                </a:ln>
                <a:effectLst/>
              </p:spPr>
            </p:cxnSp>
            <p:sp>
              <p:nvSpPr>
                <p:cNvPr id="38" name="椭圆 37"/>
                <p:cNvSpPr/>
                <p:nvPr/>
              </p:nvSpPr>
              <p:spPr>
                <a:xfrm>
                  <a:off x="1495335" y="5373216"/>
                  <a:ext cx="203125" cy="203125"/>
                </a:xfrm>
                <a:prstGeom prst="ellipse">
                  <a:avLst/>
                </a:prstGeom>
                <a:solidFill>
                  <a:srgbClr val="9E0000"/>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grpSp>
          <p:grpSp>
            <p:nvGrpSpPr>
              <p:cNvPr id="25" name="组合 24"/>
              <p:cNvGrpSpPr/>
              <p:nvPr/>
            </p:nvGrpSpPr>
            <p:grpSpPr>
              <a:xfrm>
                <a:off x="1763688" y="5073413"/>
                <a:ext cx="883481" cy="772751"/>
                <a:chOff x="1495335" y="5373216"/>
                <a:chExt cx="883481" cy="772751"/>
              </a:xfrm>
            </p:grpSpPr>
            <p:sp>
              <p:nvSpPr>
                <p:cNvPr id="31" name="任意多边形 30"/>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9E0000"/>
                  </a:solidFill>
                  <a:prstDash val="solid"/>
                </a:ln>
                <a:effectLst/>
              </p:spPr>
              <p:txBody>
                <a:bodyPr rtlCol="0" anchor="ct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sp>
              <p:nvSpPr>
                <p:cNvPr id="32" name="任意多边形 31"/>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9E0000"/>
                  </a:solidFill>
                  <a:prstDash val="solid"/>
                </a:ln>
                <a:effectLst/>
              </p:spPr>
              <p:txBody>
                <a:bodyPr rtlCol="0" anchor="ct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cxnSp>
              <p:nvCxnSpPr>
                <p:cNvPr id="33" name="直接连接符 32"/>
                <p:cNvCxnSpPr>
                  <a:stCxn id="31" idx="0"/>
                </p:cNvCxnSpPr>
                <p:nvPr/>
              </p:nvCxnSpPr>
              <p:spPr>
                <a:xfrm>
                  <a:off x="1728098" y="5576341"/>
                  <a:ext cx="389744" cy="29980"/>
                </a:xfrm>
                <a:prstGeom prst="line">
                  <a:avLst/>
                </a:prstGeom>
                <a:noFill/>
                <a:ln w="127000" cap="flat" cmpd="sng" algn="ctr">
                  <a:solidFill>
                    <a:srgbClr val="9E0000"/>
                  </a:solidFill>
                  <a:prstDash val="solid"/>
                </a:ln>
                <a:effectLst/>
              </p:spPr>
            </p:cxnSp>
            <p:sp>
              <p:nvSpPr>
                <p:cNvPr id="34" name="椭圆 33"/>
                <p:cNvSpPr/>
                <p:nvPr/>
              </p:nvSpPr>
              <p:spPr>
                <a:xfrm>
                  <a:off x="1495335" y="5373216"/>
                  <a:ext cx="203125" cy="203125"/>
                </a:xfrm>
                <a:prstGeom prst="ellipse">
                  <a:avLst/>
                </a:prstGeom>
                <a:solidFill>
                  <a:srgbClr val="9E0000"/>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grpSp>
          <p:grpSp>
            <p:nvGrpSpPr>
              <p:cNvPr id="26" name="组合 25"/>
              <p:cNvGrpSpPr/>
              <p:nvPr/>
            </p:nvGrpSpPr>
            <p:grpSpPr>
              <a:xfrm>
                <a:off x="2195736" y="5073413"/>
                <a:ext cx="883481" cy="772751"/>
                <a:chOff x="1495335" y="5373216"/>
                <a:chExt cx="883481" cy="772751"/>
              </a:xfrm>
            </p:grpSpPr>
            <p:sp>
              <p:nvSpPr>
                <p:cNvPr id="27" name="任意多边形 26"/>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9E0000"/>
                  </a:solidFill>
                  <a:prstDash val="solid"/>
                </a:ln>
                <a:effectLst/>
              </p:spPr>
              <p:txBody>
                <a:bodyPr rtlCol="0" anchor="ct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sp>
              <p:nvSpPr>
                <p:cNvPr id="28" name="任意多边形 27"/>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9E0000"/>
                  </a:solidFill>
                  <a:prstDash val="solid"/>
                </a:ln>
                <a:effectLst/>
              </p:spPr>
              <p:txBody>
                <a:bodyPr rtlCol="0" anchor="ct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cxnSp>
              <p:nvCxnSpPr>
                <p:cNvPr id="29" name="直接连接符 28"/>
                <p:cNvCxnSpPr>
                  <a:stCxn id="27" idx="0"/>
                </p:cNvCxnSpPr>
                <p:nvPr/>
              </p:nvCxnSpPr>
              <p:spPr>
                <a:xfrm>
                  <a:off x="1728098" y="5576341"/>
                  <a:ext cx="389744" cy="29980"/>
                </a:xfrm>
                <a:prstGeom prst="line">
                  <a:avLst/>
                </a:prstGeom>
                <a:noFill/>
                <a:ln w="127000" cap="flat" cmpd="sng" algn="ctr">
                  <a:solidFill>
                    <a:srgbClr val="9E0000"/>
                  </a:solidFill>
                  <a:prstDash val="solid"/>
                </a:ln>
                <a:effectLst/>
              </p:spPr>
            </p:cxnSp>
            <p:sp>
              <p:nvSpPr>
                <p:cNvPr id="30" name="椭圆 29"/>
                <p:cNvSpPr/>
                <p:nvPr/>
              </p:nvSpPr>
              <p:spPr>
                <a:xfrm>
                  <a:off x="1495335" y="5373216"/>
                  <a:ext cx="203125" cy="203125"/>
                </a:xfrm>
                <a:prstGeom prst="ellipse">
                  <a:avLst/>
                </a:prstGeom>
                <a:solidFill>
                  <a:srgbClr val="9E0000"/>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grpSp>
        </p:grpSp>
        <p:grpSp>
          <p:nvGrpSpPr>
            <p:cNvPr id="8" name="组合 7"/>
            <p:cNvGrpSpPr/>
            <p:nvPr/>
          </p:nvGrpSpPr>
          <p:grpSpPr>
            <a:xfrm flipH="1">
              <a:off x="5751949" y="4781245"/>
              <a:ext cx="2341509" cy="1024019"/>
              <a:chOff x="1312255" y="5073413"/>
              <a:chExt cx="1766962" cy="772751"/>
            </a:xfrm>
          </p:grpSpPr>
          <p:grpSp>
            <p:nvGrpSpPr>
              <p:cNvPr id="9" name="组合 8"/>
              <p:cNvGrpSpPr/>
              <p:nvPr/>
            </p:nvGrpSpPr>
            <p:grpSpPr>
              <a:xfrm>
                <a:off x="1312255" y="5073413"/>
                <a:ext cx="883481" cy="772751"/>
                <a:chOff x="1495335" y="5373216"/>
                <a:chExt cx="883481" cy="772751"/>
              </a:xfrm>
            </p:grpSpPr>
            <p:sp>
              <p:nvSpPr>
                <p:cNvPr id="20" name="任意多边形 19"/>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C00000"/>
                  </a:solidFill>
                  <a:prstDash val="solid"/>
                </a:ln>
                <a:effectLst/>
              </p:spPr>
              <p:txBody>
                <a:bodyPr rtlCol="0" anchor="ct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sp>
              <p:nvSpPr>
                <p:cNvPr id="21" name="任意多边形 20"/>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C00000"/>
                  </a:solidFill>
                  <a:prstDash val="solid"/>
                </a:ln>
                <a:effectLst/>
              </p:spPr>
              <p:txBody>
                <a:bodyPr rtlCol="0" anchor="ct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cxnSp>
              <p:nvCxnSpPr>
                <p:cNvPr id="22" name="直接连接符 21"/>
                <p:cNvCxnSpPr>
                  <a:stCxn id="20" idx="0"/>
                </p:cNvCxnSpPr>
                <p:nvPr/>
              </p:nvCxnSpPr>
              <p:spPr>
                <a:xfrm>
                  <a:off x="1728098" y="5576341"/>
                  <a:ext cx="389744" cy="29980"/>
                </a:xfrm>
                <a:prstGeom prst="line">
                  <a:avLst/>
                </a:prstGeom>
                <a:noFill/>
                <a:ln w="127000" cap="flat" cmpd="sng" algn="ctr">
                  <a:solidFill>
                    <a:srgbClr val="C00000"/>
                  </a:solidFill>
                  <a:prstDash val="solid"/>
                </a:ln>
                <a:effectLst/>
              </p:spPr>
            </p:cxnSp>
            <p:sp>
              <p:nvSpPr>
                <p:cNvPr id="23" name="椭圆 22"/>
                <p:cNvSpPr/>
                <p:nvPr/>
              </p:nvSpPr>
              <p:spPr>
                <a:xfrm>
                  <a:off x="1495335" y="5373216"/>
                  <a:ext cx="203125" cy="203125"/>
                </a:xfrm>
                <a:prstGeom prst="ellipse">
                  <a:avLst/>
                </a:prstGeom>
                <a:solidFill>
                  <a:srgbClr val="C00000"/>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grpSp>
          <p:grpSp>
            <p:nvGrpSpPr>
              <p:cNvPr id="10" name="组合 9"/>
              <p:cNvGrpSpPr/>
              <p:nvPr/>
            </p:nvGrpSpPr>
            <p:grpSpPr>
              <a:xfrm>
                <a:off x="1763688" y="5073413"/>
                <a:ext cx="883481" cy="772751"/>
                <a:chOff x="1495335" y="5373216"/>
                <a:chExt cx="883481" cy="772751"/>
              </a:xfrm>
            </p:grpSpPr>
            <p:sp>
              <p:nvSpPr>
                <p:cNvPr id="16" name="任意多边形 15"/>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C00000"/>
                  </a:solidFill>
                  <a:prstDash val="solid"/>
                </a:ln>
                <a:effectLst/>
              </p:spPr>
              <p:txBody>
                <a:bodyPr rtlCol="0" anchor="ct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sp>
              <p:nvSpPr>
                <p:cNvPr id="17" name="任意多边形 16"/>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C00000"/>
                  </a:solidFill>
                  <a:prstDash val="solid"/>
                </a:ln>
                <a:effectLst/>
              </p:spPr>
              <p:txBody>
                <a:bodyPr rtlCol="0" anchor="ct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cxnSp>
              <p:nvCxnSpPr>
                <p:cNvPr id="18" name="直接连接符 17"/>
                <p:cNvCxnSpPr>
                  <a:stCxn id="16" idx="0"/>
                </p:cNvCxnSpPr>
                <p:nvPr/>
              </p:nvCxnSpPr>
              <p:spPr>
                <a:xfrm>
                  <a:off x="1728098" y="5576341"/>
                  <a:ext cx="389744" cy="29980"/>
                </a:xfrm>
                <a:prstGeom prst="line">
                  <a:avLst/>
                </a:prstGeom>
                <a:noFill/>
                <a:ln w="127000" cap="flat" cmpd="sng" algn="ctr">
                  <a:solidFill>
                    <a:srgbClr val="C00000"/>
                  </a:solidFill>
                  <a:prstDash val="solid"/>
                </a:ln>
                <a:effectLst/>
              </p:spPr>
            </p:cxnSp>
            <p:sp>
              <p:nvSpPr>
                <p:cNvPr id="19" name="椭圆 18"/>
                <p:cNvSpPr/>
                <p:nvPr/>
              </p:nvSpPr>
              <p:spPr>
                <a:xfrm>
                  <a:off x="1495335" y="5373216"/>
                  <a:ext cx="203125" cy="203125"/>
                </a:xfrm>
                <a:prstGeom prst="ellipse">
                  <a:avLst/>
                </a:prstGeom>
                <a:solidFill>
                  <a:srgbClr val="C00000"/>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grpSp>
          <p:grpSp>
            <p:nvGrpSpPr>
              <p:cNvPr id="11" name="组合 10"/>
              <p:cNvGrpSpPr/>
              <p:nvPr/>
            </p:nvGrpSpPr>
            <p:grpSpPr>
              <a:xfrm>
                <a:off x="2195736" y="5073413"/>
                <a:ext cx="883481" cy="772751"/>
                <a:chOff x="1495335" y="5373216"/>
                <a:chExt cx="883481" cy="772751"/>
              </a:xfrm>
            </p:grpSpPr>
            <p:sp>
              <p:nvSpPr>
                <p:cNvPr id="12" name="任意多边形 11"/>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C00000"/>
                  </a:solidFill>
                  <a:prstDash val="solid"/>
                </a:ln>
                <a:effectLst/>
              </p:spPr>
              <p:txBody>
                <a:bodyPr rtlCol="0" anchor="ct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sp>
              <p:nvSpPr>
                <p:cNvPr id="13" name="任意多边形 12"/>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C00000"/>
                  </a:solidFill>
                  <a:prstDash val="solid"/>
                </a:ln>
                <a:effectLst/>
              </p:spPr>
              <p:txBody>
                <a:bodyPr rtlCol="0" anchor="ct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cxnSp>
              <p:nvCxnSpPr>
                <p:cNvPr id="14" name="直接连接符 13"/>
                <p:cNvCxnSpPr>
                  <a:stCxn id="12" idx="0"/>
                </p:cNvCxnSpPr>
                <p:nvPr/>
              </p:nvCxnSpPr>
              <p:spPr>
                <a:xfrm>
                  <a:off x="1728098" y="5576341"/>
                  <a:ext cx="389744" cy="29980"/>
                </a:xfrm>
                <a:prstGeom prst="line">
                  <a:avLst/>
                </a:prstGeom>
                <a:noFill/>
                <a:ln w="127000" cap="flat" cmpd="sng" algn="ctr">
                  <a:solidFill>
                    <a:srgbClr val="C00000"/>
                  </a:solidFill>
                  <a:prstDash val="solid"/>
                </a:ln>
                <a:effectLst/>
              </p:spPr>
            </p:cxnSp>
            <p:sp>
              <p:nvSpPr>
                <p:cNvPr id="15" name="椭圆 14"/>
                <p:cNvSpPr/>
                <p:nvPr/>
              </p:nvSpPr>
              <p:spPr>
                <a:xfrm>
                  <a:off x="1495335" y="5373216"/>
                  <a:ext cx="203125" cy="203125"/>
                </a:xfrm>
                <a:prstGeom prst="ellipse">
                  <a:avLst/>
                </a:prstGeom>
                <a:solidFill>
                  <a:srgbClr val="C00000"/>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grpSp>
        </p:grpSp>
      </p:grpSp>
      <p:grpSp>
        <p:nvGrpSpPr>
          <p:cNvPr id="39" name="组合 38"/>
          <p:cNvGrpSpPr/>
          <p:nvPr/>
        </p:nvGrpSpPr>
        <p:grpSpPr>
          <a:xfrm>
            <a:off x="1272048" y="1433234"/>
            <a:ext cx="3933742" cy="2415790"/>
            <a:chOff x="899592" y="2060845"/>
            <a:chExt cx="3059191" cy="2087457"/>
          </a:xfrm>
        </p:grpSpPr>
        <p:sp>
          <p:nvSpPr>
            <p:cNvPr id="41" name="椭圆形标注 40"/>
            <p:cNvSpPr/>
            <p:nvPr/>
          </p:nvSpPr>
          <p:spPr>
            <a:xfrm>
              <a:off x="899592" y="2060845"/>
              <a:ext cx="3059191" cy="2087457"/>
            </a:xfrm>
            <a:prstGeom prst="wedgeEllipseCallout">
              <a:avLst>
                <a:gd name="adj1" fmla="val -22901"/>
                <a:gd name="adj2" fmla="val 64006"/>
              </a:avLst>
            </a:prstGeom>
            <a:solidFill>
              <a:srgbClr val="9E0000"/>
            </a:solidFill>
            <a:ln w="57150" cap="flat" cmpd="sng" algn="ctr">
              <a:noFill/>
              <a:prstDash val="solid"/>
            </a:ln>
            <a:effectLst>
              <a:outerShdw blurRad="114300" sx="104000" sy="104000" algn="ctr" rotWithShape="0">
                <a:prstClr val="black">
                  <a:alpha val="26000"/>
                </a:prstClr>
              </a:outerShdw>
            </a:effectLst>
          </p:spPr>
          <p:txBody>
            <a:bodyPr rtlCol="0" anchor="ctr"/>
            <a:lstStyle/>
            <a:p>
              <a:pPr algn="ctr" defTabSz="1219200" fontAlgn="auto">
                <a:spcBef>
                  <a:spcPts val="0"/>
                </a:spcBef>
                <a:spcAft>
                  <a:spcPts val="0"/>
                </a:spcAft>
                <a:defRPr/>
              </a:pPr>
              <a:endParaRPr lang="en-US" sz="2000" b="0" kern="0">
                <a:solidFill>
                  <a:srgbClr val="ECEB4D"/>
                </a:solidFill>
                <a:latin typeface="+mn-ea"/>
                <a:ea typeface="+mn-ea"/>
                <a:cs typeface="Arial" panose="020B0604020202020204" pitchFamily="34" charset="0"/>
              </a:endParaRPr>
            </a:p>
          </p:txBody>
        </p:sp>
        <p:sp>
          <p:nvSpPr>
            <p:cNvPr id="43" name="TextBox 42"/>
            <p:cNvSpPr txBox="1"/>
            <p:nvPr/>
          </p:nvSpPr>
          <p:spPr>
            <a:xfrm>
              <a:off x="1137617" y="2540954"/>
              <a:ext cx="2583207" cy="1035939"/>
            </a:xfrm>
            <a:prstGeom prst="rect">
              <a:avLst/>
            </a:prstGeom>
            <a:noFill/>
          </p:spPr>
          <p:txBody>
            <a:bodyPr wrap="square" rtlCol="0">
              <a:spAutoFit/>
            </a:bodyPr>
            <a:lstStyle/>
            <a:p>
              <a:pPr fontAlgn="auto">
                <a:lnSpc>
                  <a:spcPct val="150000"/>
                </a:lnSpc>
                <a:spcAft>
                  <a:spcPts val="0"/>
                </a:spcAft>
              </a:pPr>
              <a:r>
                <a:rPr lang="zh-CN" altLang="en-US" sz="1200" b="0" dirty="0">
                  <a:solidFill>
                    <a:srgbClr val="ECEB4D"/>
                  </a:solidFill>
                  <a:cs typeface="+mn-ea"/>
                  <a:sym typeface="+mn-lt"/>
                </a:rPr>
                <a:t>北京大学青年教师彭莹莹表示，，要直面重大理论问题、勇于创新；具备家国情怀和全球视野，坚持理论自信，努力推进构建中国特色哲学社会科学话语体系；</a:t>
              </a:r>
              <a:endParaRPr lang="zh-CN" altLang="en-US" sz="1200" b="0" dirty="0">
                <a:solidFill>
                  <a:srgbClr val="ECEB4D"/>
                </a:solidFill>
                <a:cs typeface="+mn-ea"/>
                <a:sym typeface="+mn-lt"/>
              </a:endParaRPr>
            </a:p>
          </p:txBody>
        </p:sp>
      </p:grpSp>
      <p:grpSp>
        <p:nvGrpSpPr>
          <p:cNvPr id="44" name="组合 43"/>
          <p:cNvGrpSpPr/>
          <p:nvPr/>
        </p:nvGrpSpPr>
        <p:grpSpPr>
          <a:xfrm>
            <a:off x="6890203" y="1433233"/>
            <a:ext cx="3933742" cy="2415790"/>
            <a:chOff x="5113209" y="2060844"/>
            <a:chExt cx="3059191" cy="2087457"/>
          </a:xfrm>
          <a:solidFill>
            <a:srgbClr val="C00000"/>
          </a:solidFill>
        </p:grpSpPr>
        <p:sp>
          <p:nvSpPr>
            <p:cNvPr id="45" name="椭圆形标注 44"/>
            <p:cNvSpPr/>
            <p:nvPr/>
          </p:nvSpPr>
          <p:spPr>
            <a:xfrm flipH="1">
              <a:off x="5113209" y="2060844"/>
              <a:ext cx="3059191" cy="2087457"/>
            </a:xfrm>
            <a:prstGeom prst="wedgeEllipseCallout">
              <a:avLst>
                <a:gd name="adj1" fmla="val -22901"/>
                <a:gd name="adj2" fmla="val 64006"/>
              </a:avLst>
            </a:prstGeom>
            <a:grpFill/>
            <a:ln w="57150" cap="flat" cmpd="sng" algn="ctr">
              <a:noFill/>
              <a:prstDash val="solid"/>
            </a:ln>
            <a:effectLst>
              <a:outerShdw blurRad="114300" sx="104000" sy="104000" algn="ctr" rotWithShape="0">
                <a:prstClr val="black">
                  <a:alpha val="26000"/>
                </a:prstClr>
              </a:outerShdw>
            </a:effectLst>
          </p:spPr>
          <p:txBody>
            <a:bodyPr rtlCol="0" anchor="ctr"/>
            <a:lstStyle/>
            <a:p>
              <a:pPr algn="ctr" defTabSz="1219200" fontAlgn="auto">
                <a:spcBef>
                  <a:spcPts val="0"/>
                </a:spcBef>
                <a:spcAft>
                  <a:spcPts val="0"/>
                </a:spcAft>
                <a:defRPr/>
              </a:pPr>
              <a:endParaRPr lang="en-US" sz="2000" b="0" kern="0">
                <a:solidFill>
                  <a:srgbClr val="ECEB4D"/>
                </a:solidFill>
                <a:latin typeface="+mn-ea"/>
                <a:ea typeface="+mn-ea"/>
                <a:cs typeface="Arial" panose="020B0604020202020204" pitchFamily="34" charset="0"/>
              </a:endParaRPr>
            </a:p>
          </p:txBody>
        </p:sp>
        <p:sp>
          <p:nvSpPr>
            <p:cNvPr id="47" name="TextBox 46"/>
            <p:cNvSpPr txBox="1"/>
            <p:nvPr/>
          </p:nvSpPr>
          <p:spPr>
            <a:xfrm>
              <a:off x="5671952" y="2665394"/>
              <a:ext cx="2046909" cy="1035939"/>
            </a:xfrm>
            <a:prstGeom prst="rect">
              <a:avLst/>
            </a:prstGeom>
            <a:grpFill/>
          </p:spPr>
          <p:txBody>
            <a:bodyPr wrap="square" rtlCol="0">
              <a:spAutoFit/>
            </a:bodyPr>
            <a:lstStyle/>
            <a:p>
              <a:pPr fontAlgn="auto">
                <a:lnSpc>
                  <a:spcPct val="150000"/>
                </a:lnSpc>
                <a:spcAft>
                  <a:spcPts val="0"/>
                </a:spcAft>
              </a:pPr>
              <a:r>
                <a:rPr lang="zh-CN" altLang="en-US" sz="1200" b="0" dirty="0">
                  <a:solidFill>
                    <a:srgbClr val="ECEB4D"/>
                  </a:solidFill>
                  <a:cs typeface="+mn-ea"/>
                  <a:sym typeface="+mn-lt"/>
                </a:rPr>
                <a:t>作为一名高职院校的学生，要学习现代新兴产业需要的技术和技能，同时培养工匠精神和精益求精的习惯，为技术强国贡献力量。</a:t>
              </a:r>
              <a:endParaRPr lang="zh-CN" altLang="en-US" sz="1200" b="0" dirty="0">
                <a:solidFill>
                  <a:srgbClr val="ECEB4D"/>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2037715" y="2037715"/>
            <a:ext cx="4670425" cy="1438275"/>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5" name="Rectangle 24"/>
          <p:cNvSpPr>
            <a:spLocks noChangeArrowheads="1"/>
          </p:cNvSpPr>
          <p:nvPr/>
        </p:nvSpPr>
        <p:spPr bwMode="auto">
          <a:xfrm>
            <a:off x="2226945" y="2205355"/>
            <a:ext cx="4292600"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en-US" altLang="zh-CN" sz="1600" b="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lt"/>
              </a:rPr>
              <a:t>在生活上：艰苦朴素、克勤克俭的生活作风，励精图治、自强不息的自强精神，不畏艰难、坚韧不拔的心理素质。</a:t>
            </a:r>
            <a:endParaRPr lang="en-US" altLang="zh-CN" sz="1600" b="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6" name="矩形 25"/>
          <p:cNvSpPr/>
          <p:nvPr/>
        </p:nvSpPr>
        <p:spPr>
          <a:xfrm>
            <a:off x="574113" y="3673409"/>
            <a:ext cx="1438176" cy="14381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8" name="矩形 27"/>
          <p:cNvSpPr/>
          <p:nvPr/>
        </p:nvSpPr>
        <p:spPr>
          <a:xfrm>
            <a:off x="2037715" y="3673475"/>
            <a:ext cx="4627880" cy="1438275"/>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 name="Rectangle 24"/>
          <p:cNvSpPr>
            <a:spLocks noChangeArrowheads="1"/>
          </p:cNvSpPr>
          <p:nvPr/>
        </p:nvSpPr>
        <p:spPr bwMode="auto">
          <a:xfrm>
            <a:off x="2217420" y="3789680"/>
            <a:ext cx="4302125"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en-US" altLang="zh-CN" sz="1600" b="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lt"/>
              </a:rPr>
              <a:t>在学习上：刻苦钻研、奋发向上的学风及严谨求实的校风，与时俱进、积极进取、勇于创新的创新精神。</a:t>
            </a:r>
            <a:endParaRPr lang="en-US" altLang="zh-CN" sz="1600" b="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2" name="Freeform 19"/>
          <p:cNvSpPr>
            <a:spLocks noEditPoints="1"/>
          </p:cNvSpPr>
          <p:nvPr/>
        </p:nvSpPr>
        <p:spPr bwMode="auto">
          <a:xfrm>
            <a:off x="1115620" y="4212762"/>
            <a:ext cx="356241" cy="359471"/>
          </a:xfrm>
          <a:custGeom>
            <a:avLst/>
            <a:gdLst>
              <a:gd name="T0" fmla="*/ 116 w 140"/>
              <a:gd name="T1" fmla="*/ 2 h 141"/>
              <a:gd name="T2" fmla="*/ 122 w 140"/>
              <a:gd name="T3" fmla="*/ 3 h 141"/>
              <a:gd name="T4" fmla="*/ 122 w 140"/>
              <a:gd name="T5" fmla="*/ 3 h 141"/>
              <a:gd name="T6" fmla="*/ 138 w 140"/>
              <a:gd name="T7" fmla="*/ 19 h 141"/>
              <a:gd name="T8" fmla="*/ 138 w 140"/>
              <a:gd name="T9" fmla="*/ 19 h 141"/>
              <a:gd name="T10" fmla="*/ 139 w 140"/>
              <a:gd name="T11" fmla="*/ 25 h 141"/>
              <a:gd name="T12" fmla="*/ 118 w 140"/>
              <a:gd name="T13" fmla="*/ 43 h 141"/>
              <a:gd name="T14" fmla="*/ 103 w 140"/>
              <a:gd name="T15" fmla="*/ 46 h 141"/>
              <a:gd name="T16" fmla="*/ 99 w 140"/>
              <a:gd name="T17" fmla="*/ 102 h 141"/>
              <a:gd name="T18" fmla="*/ 69 w 140"/>
              <a:gd name="T19" fmla="*/ 115 h 141"/>
              <a:gd name="T20" fmla="*/ 26 w 140"/>
              <a:gd name="T21" fmla="*/ 72 h 141"/>
              <a:gd name="T22" fmla="*/ 69 w 140"/>
              <a:gd name="T23" fmla="*/ 29 h 141"/>
              <a:gd name="T24" fmla="*/ 100 w 140"/>
              <a:gd name="T25" fmla="*/ 33 h 141"/>
              <a:gd name="T26" fmla="*/ 98 w 140"/>
              <a:gd name="T27" fmla="*/ 20 h 141"/>
              <a:gd name="T28" fmla="*/ 124 w 140"/>
              <a:gd name="T29" fmla="*/ 55 h 141"/>
              <a:gd name="T30" fmla="*/ 135 w 140"/>
              <a:gd name="T31" fmla="*/ 52 h 141"/>
              <a:gd name="T32" fmla="*/ 138 w 140"/>
              <a:gd name="T33" fmla="*/ 72 h 141"/>
              <a:gd name="T34" fmla="*/ 69 w 140"/>
              <a:gd name="T35" fmla="*/ 141 h 141"/>
              <a:gd name="T36" fmla="*/ 0 w 140"/>
              <a:gd name="T37" fmla="*/ 72 h 141"/>
              <a:gd name="T38" fmla="*/ 69 w 140"/>
              <a:gd name="T39" fmla="*/ 3 h 141"/>
              <a:gd name="T40" fmla="*/ 89 w 140"/>
              <a:gd name="T41" fmla="*/ 6 h 141"/>
              <a:gd name="T42" fmla="*/ 86 w 140"/>
              <a:gd name="T43" fmla="*/ 16 h 141"/>
              <a:gd name="T44" fmla="*/ 69 w 140"/>
              <a:gd name="T45" fmla="*/ 14 h 141"/>
              <a:gd name="T46" fmla="*/ 11 w 140"/>
              <a:gd name="T47" fmla="*/ 72 h 141"/>
              <a:gd name="T48" fmla="*/ 69 w 140"/>
              <a:gd name="T49" fmla="*/ 130 h 141"/>
              <a:gd name="T50" fmla="*/ 127 w 140"/>
              <a:gd name="T51" fmla="*/ 72 h 141"/>
              <a:gd name="T52" fmla="*/ 124 w 140"/>
              <a:gd name="T53" fmla="*/ 55 h 141"/>
              <a:gd name="T54" fmla="*/ 69 w 140"/>
              <a:gd name="T55" fmla="*/ 52 h 141"/>
              <a:gd name="T56" fmla="*/ 90 w 140"/>
              <a:gd name="T57" fmla="*/ 43 h 141"/>
              <a:gd name="T58" fmla="*/ 43 w 140"/>
              <a:gd name="T59" fmla="*/ 46 h 141"/>
              <a:gd name="T60" fmla="*/ 43 w 140"/>
              <a:gd name="T61" fmla="*/ 46 h 141"/>
              <a:gd name="T62" fmla="*/ 43 w 140"/>
              <a:gd name="T63" fmla="*/ 98 h 141"/>
              <a:gd name="T64" fmla="*/ 94 w 140"/>
              <a:gd name="T65" fmla="*/ 98 h 141"/>
              <a:gd name="T66" fmla="*/ 105 w 140"/>
              <a:gd name="T67" fmla="*/ 72 h 141"/>
              <a:gd name="T68" fmla="*/ 86 w 140"/>
              <a:gd name="T69" fmla="*/ 62 h 141"/>
              <a:gd name="T70" fmla="*/ 83 w 140"/>
              <a:gd name="T71" fmla="*/ 86 h 141"/>
              <a:gd name="T72" fmla="*/ 69 w 140"/>
              <a:gd name="T73" fmla="*/ 92 h 141"/>
              <a:gd name="T74" fmla="*/ 55 w 140"/>
              <a:gd name="T75" fmla="*/ 86 h 141"/>
              <a:gd name="T76" fmla="*/ 55 w 140"/>
              <a:gd name="T77" fmla="*/ 58 h 141"/>
              <a:gd name="T78" fmla="*/ 69 w 140"/>
              <a:gd name="T79" fmla="*/ 52 h 141"/>
              <a:gd name="T80" fmla="*/ 73 w 140"/>
              <a:gd name="T81" fmla="*/ 60 h 141"/>
              <a:gd name="T82" fmla="*/ 60 w 140"/>
              <a:gd name="T83" fmla="*/ 63 h 141"/>
              <a:gd name="T84" fmla="*/ 56 w 140"/>
              <a:gd name="T85" fmla="*/ 72 h 141"/>
              <a:gd name="T86" fmla="*/ 69 w 140"/>
              <a:gd name="T87" fmla="*/ 85 h 141"/>
              <a:gd name="T88" fmla="*/ 78 w 140"/>
              <a:gd name="T89" fmla="*/ 81 h 141"/>
              <a:gd name="T90" fmla="*/ 81 w 140"/>
              <a:gd name="T91" fmla="*/ 68 h 141"/>
              <a:gd name="T92" fmla="*/ 65 w 140"/>
              <a:gd name="T93" fmla="*/ 76 h 141"/>
              <a:gd name="T94" fmla="*/ 73 w 140"/>
              <a:gd name="T95" fmla="*/ 60 h 141"/>
              <a:gd name="T96" fmla="*/ 117 w 140"/>
              <a:gd name="T97" fmla="*/ 10 h 141"/>
              <a:gd name="T98" fmla="*/ 106 w 140"/>
              <a:gd name="T99" fmla="*/ 30 h 141"/>
              <a:gd name="T100" fmla="*/ 117 w 140"/>
              <a:gd name="T101" fmla="*/ 10 h 141"/>
              <a:gd name="T102" fmla="*/ 123 w 140"/>
              <a:gd name="T103" fmla="*/ 22 h 141"/>
              <a:gd name="T104" fmla="*/ 118 w 140"/>
              <a:gd name="T105" fmla="*/ 37 h 141"/>
              <a:gd name="T106" fmla="*/ 123 w 140"/>
              <a:gd name="T10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141">
                <a:moveTo>
                  <a:pt x="98" y="20"/>
                </a:moveTo>
                <a:cubicBezTo>
                  <a:pt x="116" y="2"/>
                  <a:pt x="116" y="2"/>
                  <a:pt x="116" y="2"/>
                </a:cubicBezTo>
                <a:cubicBezTo>
                  <a:pt x="118" y="0"/>
                  <a:pt x="120" y="0"/>
                  <a:pt x="121" y="2"/>
                </a:cubicBezTo>
                <a:cubicBezTo>
                  <a:pt x="121" y="2"/>
                  <a:pt x="122" y="3"/>
                  <a:pt x="122" y="3"/>
                </a:cubicBezTo>
                <a:cubicBezTo>
                  <a:pt x="122" y="3"/>
                  <a:pt x="122" y="3"/>
                  <a:pt x="122" y="3"/>
                </a:cubicBezTo>
                <a:cubicBezTo>
                  <a:pt x="122" y="3"/>
                  <a:pt x="122" y="3"/>
                  <a:pt x="122" y="3"/>
                </a:cubicBezTo>
                <a:cubicBezTo>
                  <a:pt x="125" y="16"/>
                  <a:pt x="125" y="16"/>
                  <a:pt x="125" y="16"/>
                </a:cubicBezTo>
                <a:cubicBezTo>
                  <a:pt x="138" y="19"/>
                  <a:pt x="138" y="19"/>
                  <a:pt x="138" y="19"/>
                </a:cubicBezTo>
                <a:cubicBezTo>
                  <a:pt x="138" y="19"/>
                  <a:pt x="138" y="19"/>
                  <a:pt x="138" y="19"/>
                </a:cubicBezTo>
                <a:cubicBezTo>
                  <a:pt x="138" y="19"/>
                  <a:pt x="138" y="19"/>
                  <a:pt x="138" y="19"/>
                </a:cubicBezTo>
                <a:cubicBezTo>
                  <a:pt x="138" y="19"/>
                  <a:pt x="139" y="19"/>
                  <a:pt x="139" y="20"/>
                </a:cubicBezTo>
                <a:cubicBezTo>
                  <a:pt x="140" y="21"/>
                  <a:pt x="140" y="23"/>
                  <a:pt x="139" y="25"/>
                </a:cubicBezTo>
                <a:cubicBezTo>
                  <a:pt x="121" y="43"/>
                  <a:pt x="121" y="43"/>
                  <a:pt x="121" y="43"/>
                </a:cubicBezTo>
                <a:cubicBezTo>
                  <a:pt x="120" y="43"/>
                  <a:pt x="119" y="44"/>
                  <a:pt x="118" y="43"/>
                </a:cubicBezTo>
                <a:cubicBezTo>
                  <a:pt x="108" y="41"/>
                  <a:pt x="108" y="41"/>
                  <a:pt x="108" y="41"/>
                </a:cubicBezTo>
                <a:cubicBezTo>
                  <a:pt x="103" y="46"/>
                  <a:pt x="103" y="46"/>
                  <a:pt x="103" y="46"/>
                </a:cubicBezTo>
                <a:cubicBezTo>
                  <a:pt x="108" y="53"/>
                  <a:pt x="112" y="62"/>
                  <a:pt x="112" y="72"/>
                </a:cubicBezTo>
                <a:cubicBezTo>
                  <a:pt x="112" y="84"/>
                  <a:pt x="107" y="95"/>
                  <a:pt x="99" y="102"/>
                </a:cubicBezTo>
                <a:cubicBezTo>
                  <a:pt x="99" y="102"/>
                  <a:pt x="99" y="102"/>
                  <a:pt x="99" y="102"/>
                </a:cubicBezTo>
                <a:cubicBezTo>
                  <a:pt x="91" y="110"/>
                  <a:pt x="81" y="115"/>
                  <a:pt x="69" y="115"/>
                </a:cubicBezTo>
                <a:cubicBezTo>
                  <a:pt x="57" y="115"/>
                  <a:pt x="46" y="110"/>
                  <a:pt x="39" y="102"/>
                </a:cubicBezTo>
                <a:cubicBezTo>
                  <a:pt x="31" y="95"/>
                  <a:pt x="26" y="84"/>
                  <a:pt x="26" y="72"/>
                </a:cubicBezTo>
                <a:cubicBezTo>
                  <a:pt x="26" y="60"/>
                  <a:pt x="31" y="50"/>
                  <a:pt x="39" y="42"/>
                </a:cubicBezTo>
                <a:cubicBezTo>
                  <a:pt x="46" y="34"/>
                  <a:pt x="57" y="29"/>
                  <a:pt x="69" y="29"/>
                </a:cubicBezTo>
                <a:cubicBezTo>
                  <a:pt x="79" y="29"/>
                  <a:pt x="88" y="33"/>
                  <a:pt x="95" y="38"/>
                </a:cubicBezTo>
                <a:cubicBezTo>
                  <a:pt x="100" y="33"/>
                  <a:pt x="100" y="33"/>
                  <a:pt x="100" y="33"/>
                </a:cubicBezTo>
                <a:cubicBezTo>
                  <a:pt x="98" y="23"/>
                  <a:pt x="98" y="23"/>
                  <a:pt x="98" y="23"/>
                </a:cubicBezTo>
                <a:cubicBezTo>
                  <a:pt x="97" y="22"/>
                  <a:pt x="98" y="21"/>
                  <a:pt x="98" y="20"/>
                </a:cubicBezTo>
                <a:close/>
                <a:moveTo>
                  <a:pt x="124" y="55"/>
                </a:moveTo>
                <a:cubicBezTo>
                  <a:pt x="124" y="55"/>
                  <a:pt x="124" y="55"/>
                  <a:pt x="124" y="55"/>
                </a:cubicBezTo>
                <a:cubicBezTo>
                  <a:pt x="124" y="52"/>
                  <a:pt x="125" y="49"/>
                  <a:pt x="128" y="48"/>
                </a:cubicBezTo>
                <a:cubicBezTo>
                  <a:pt x="131" y="47"/>
                  <a:pt x="134" y="49"/>
                  <a:pt x="135" y="52"/>
                </a:cubicBezTo>
                <a:cubicBezTo>
                  <a:pt x="136" y="55"/>
                  <a:pt x="137" y="58"/>
                  <a:pt x="137" y="62"/>
                </a:cubicBezTo>
                <a:cubicBezTo>
                  <a:pt x="138" y="65"/>
                  <a:pt x="138" y="69"/>
                  <a:pt x="138" y="72"/>
                </a:cubicBezTo>
                <a:cubicBezTo>
                  <a:pt x="138" y="91"/>
                  <a:pt x="130" y="108"/>
                  <a:pt x="118" y="121"/>
                </a:cubicBezTo>
                <a:cubicBezTo>
                  <a:pt x="105" y="133"/>
                  <a:pt x="88" y="141"/>
                  <a:pt x="69" y="141"/>
                </a:cubicBezTo>
                <a:cubicBezTo>
                  <a:pt x="50" y="141"/>
                  <a:pt x="33" y="133"/>
                  <a:pt x="20" y="121"/>
                </a:cubicBezTo>
                <a:cubicBezTo>
                  <a:pt x="8" y="108"/>
                  <a:pt x="0" y="91"/>
                  <a:pt x="0" y="72"/>
                </a:cubicBezTo>
                <a:cubicBezTo>
                  <a:pt x="0" y="53"/>
                  <a:pt x="8" y="36"/>
                  <a:pt x="20" y="23"/>
                </a:cubicBezTo>
                <a:cubicBezTo>
                  <a:pt x="33" y="11"/>
                  <a:pt x="50" y="3"/>
                  <a:pt x="69" y="3"/>
                </a:cubicBezTo>
                <a:cubicBezTo>
                  <a:pt x="72" y="3"/>
                  <a:pt x="76" y="3"/>
                  <a:pt x="79" y="4"/>
                </a:cubicBezTo>
                <a:cubicBezTo>
                  <a:pt x="82" y="4"/>
                  <a:pt x="86" y="5"/>
                  <a:pt x="89" y="6"/>
                </a:cubicBezTo>
                <a:cubicBezTo>
                  <a:pt x="92" y="7"/>
                  <a:pt x="93" y="10"/>
                  <a:pt x="93" y="13"/>
                </a:cubicBezTo>
                <a:cubicBezTo>
                  <a:pt x="92" y="16"/>
                  <a:pt x="89" y="17"/>
                  <a:pt x="86" y="16"/>
                </a:cubicBezTo>
                <a:cubicBezTo>
                  <a:pt x="83" y="16"/>
                  <a:pt x="80" y="15"/>
                  <a:pt x="77" y="15"/>
                </a:cubicBezTo>
                <a:cubicBezTo>
                  <a:pt x="75" y="14"/>
                  <a:pt x="72" y="14"/>
                  <a:pt x="69" y="14"/>
                </a:cubicBezTo>
                <a:cubicBezTo>
                  <a:pt x="53" y="14"/>
                  <a:pt x="38" y="21"/>
                  <a:pt x="28" y="31"/>
                </a:cubicBezTo>
                <a:cubicBezTo>
                  <a:pt x="17" y="42"/>
                  <a:pt x="11" y="56"/>
                  <a:pt x="11" y="72"/>
                </a:cubicBezTo>
                <a:cubicBezTo>
                  <a:pt x="11" y="88"/>
                  <a:pt x="17" y="103"/>
                  <a:pt x="28" y="113"/>
                </a:cubicBezTo>
                <a:cubicBezTo>
                  <a:pt x="38" y="124"/>
                  <a:pt x="53" y="130"/>
                  <a:pt x="69" y="130"/>
                </a:cubicBezTo>
                <a:cubicBezTo>
                  <a:pt x="85" y="130"/>
                  <a:pt x="99" y="124"/>
                  <a:pt x="110" y="113"/>
                </a:cubicBezTo>
                <a:cubicBezTo>
                  <a:pt x="120" y="103"/>
                  <a:pt x="127" y="88"/>
                  <a:pt x="127" y="72"/>
                </a:cubicBezTo>
                <a:cubicBezTo>
                  <a:pt x="127" y="69"/>
                  <a:pt x="127" y="66"/>
                  <a:pt x="126" y="64"/>
                </a:cubicBezTo>
                <a:cubicBezTo>
                  <a:pt x="126" y="61"/>
                  <a:pt x="125" y="58"/>
                  <a:pt x="124" y="55"/>
                </a:cubicBezTo>
                <a:close/>
                <a:moveTo>
                  <a:pt x="69" y="52"/>
                </a:moveTo>
                <a:cubicBezTo>
                  <a:pt x="69" y="52"/>
                  <a:pt x="69" y="52"/>
                  <a:pt x="69" y="52"/>
                </a:cubicBezTo>
                <a:cubicBezTo>
                  <a:pt x="72" y="52"/>
                  <a:pt x="76" y="53"/>
                  <a:pt x="78" y="55"/>
                </a:cubicBezTo>
                <a:cubicBezTo>
                  <a:pt x="90" y="43"/>
                  <a:pt x="90" y="43"/>
                  <a:pt x="90" y="43"/>
                </a:cubicBezTo>
                <a:cubicBezTo>
                  <a:pt x="84" y="38"/>
                  <a:pt x="77" y="36"/>
                  <a:pt x="69" y="36"/>
                </a:cubicBezTo>
                <a:cubicBezTo>
                  <a:pt x="59" y="36"/>
                  <a:pt x="50" y="40"/>
                  <a:pt x="43" y="46"/>
                </a:cubicBezTo>
                <a:cubicBezTo>
                  <a:pt x="43" y="46"/>
                  <a:pt x="43" y="46"/>
                  <a:pt x="43" y="46"/>
                </a:cubicBezTo>
                <a:cubicBezTo>
                  <a:pt x="43" y="46"/>
                  <a:pt x="43" y="46"/>
                  <a:pt x="43" y="46"/>
                </a:cubicBezTo>
                <a:cubicBezTo>
                  <a:pt x="37" y="53"/>
                  <a:pt x="33" y="62"/>
                  <a:pt x="33" y="72"/>
                </a:cubicBezTo>
                <a:cubicBezTo>
                  <a:pt x="33" y="82"/>
                  <a:pt x="37" y="91"/>
                  <a:pt x="43" y="98"/>
                </a:cubicBezTo>
                <a:cubicBezTo>
                  <a:pt x="50" y="104"/>
                  <a:pt x="59" y="108"/>
                  <a:pt x="69" y="108"/>
                </a:cubicBezTo>
                <a:cubicBezTo>
                  <a:pt x="79" y="108"/>
                  <a:pt x="88" y="104"/>
                  <a:pt x="94" y="98"/>
                </a:cubicBezTo>
                <a:cubicBezTo>
                  <a:pt x="95" y="98"/>
                  <a:pt x="95" y="98"/>
                  <a:pt x="95" y="98"/>
                </a:cubicBezTo>
                <a:cubicBezTo>
                  <a:pt x="101" y="91"/>
                  <a:pt x="105" y="82"/>
                  <a:pt x="105" y="72"/>
                </a:cubicBezTo>
                <a:cubicBezTo>
                  <a:pt x="105" y="64"/>
                  <a:pt x="103" y="57"/>
                  <a:pt x="98" y="51"/>
                </a:cubicBezTo>
                <a:cubicBezTo>
                  <a:pt x="86" y="62"/>
                  <a:pt x="86" y="62"/>
                  <a:pt x="86" y="62"/>
                </a:cubicBezTo>
                <a:cubicBezTo>
                  <a:pt x="88" y="65"/>
                  <a:pt x="89" y="69"/>
                  <a:pt x="89" y="72"/>
                </a:cubicBezTo>
                <a:cubicBezTo>
                  <a:pt x="89" y="77"/>
                  <a:pt x="86" y="82"/>
                  <a:pt x="83" y="86"/>
                </a:cubicBezTo>
                <a:cubicBezTo>
                  <a:pt x="83" y="86"/>
                  <a:pt x="83" y="86"/>
                  <a:pt x="83" y="86"/>
                </a:cubicBezTo>
                <a:cubicBezTo>
                  <a:pt x="79" y="90"/>
                  <a:pt x="74" y="92"/>
                  <a:pt x="69" y="92"/>
                </a:cubicBezTo>
                <a:cubicBezTo>
                  <a:pt x="63" y="92"/>
                  <a:pt x="59" y="90"/>
                  <a:pt x="55" y="86"/>
                </a:cubicBezTo>
                <a:cubicBezTo>
                  <a:pt x="55" y="86"/>
                  <a:pt x="55" y="86"/>
                  <a:pt x="55" y="86"/>
                </a:cubicBezTo>
                <a:cubicBezTo>
                  <a:pt x="51" y="82"/>
                  <a:pt x="49" y="78"/>
                  <a:pt x="49" y="72"/>
                </a:cubicBezTo>
                <a:cubicBezTo>
                  <a:pt x="49" y="67"/>
                  <a:pt x="51" y="62"/>
                  <a:pt x="55" y="58"/>
                </a:cubicBezTo>
                <a:cubicBezTo>
                  <a:pt x="55" y="58"/>
                  <a:pt x="55" y="58"/>
                  <a:pt x="55" y="58"/>
                </a:cubicBezTo>
                <a:cubicBezTo>
                  <a:pt x="59" y="55"/>
                  <a:pt x="63" y="52"/>
                  <a:pt x="69" y="52"/>
                </a:cubicBezTo>
                <a:close/>
                <a:moveTo>
                  <a:pt x="73" y="60"/>
                </a:moveTo>
                <a:cubicBezTo>
                  <a:pt x="73" y="60"/>
                  <a:pt x="73" y="60"/>
                  <a:pt x="73" y="60"/>
                </a:cubicBezTo>
                <a:cubicBezTo>
                  <a:pt x="72" y="59"/>
                  <a:pt x="71" y="59"/>
                  <a:pt x="69" y="59"/>
                </a:cubicBezTo>
                <a:cubicBezTo>
                  <a:pt x="65" y="59"/>
                  <a:pt x="62" y="60"/>
                  <a:pt x="60" y="63"/>
                </a:cubicBezTo>
                <a:cubicBezTo>
                  <a:pt x="60" y="63"/>
                  <a:pt x="60" y="63"/>
                  <a:pt x="60" y="63"/>
                </a:cubicBezTo>
                <a:cubicBezTo>
                  <a:pt x="57" y="65"/>
                  <a:pt x="56" y="68"/>
                  <a:pt x="56" y="72"/>
                </a:cubicBezTo>
                <a:cubicBezTo>
                  <a:pt x="56" y="76"/>
                  <a:pt x="57" y="79"/>
                  <a:pt x="60" y="81"/>
                </a:cubicBezTo>
                <a:cubicBezTo>
                  <a:pt x="62" y="84"/>
                  <a:pt x="65" y="85"/>
                  <a:pt x="69" y="85"/>
                </a:cubicBezTo>
                <a:cubicBezTo>
                  <a:pt x="73" y="85"/>
                  <a:pt x="76" y="84"/>
                  <a:pt x="78" y="81"/>
                </a:cubicBezTo>
                <a:cubicBezTo>
                  <a:pt x="78" y="81"/>
                  <a:pt x="78" y="81"/>
                  <a:pt x="78" y="81"/>
                </a:cubicBezTo>
                <a:cubicBezTo>
                  <a:pt x="81" y="79"/>
                  <a:pt x="82" y="76"/>
                  <a:pt x="82" y="72"/>
                </a:cubicBezTo>
                <a:cubicBezTo>
                  <a:pt x="82" y="70"/>
                  <a:pt x="82" y="69"/>
                  <a:pt x="81" y="68"/>
                </a:cubicBezTo>
                <a:cubicBezTo>
                  <a:pt x="73" y="76"/>
                  <a:pt x="73" y="76"/>
                  <a:pt x="73" y="76"/>
                </a:cubicBezTo>
                <a:cubicBezTo>
                  <a:pt x="71" y="78"/>
                  <a:pt x="67" y="78"/>
                  <a:pt x="65" y="76"/>
                </a:cubicBezTo>
                <a:cubicBezTo>
                  <a:pt x="63" y="74"/>
                  <a:pt x="63" y="70"/>
                  <a:pt x="65" y="68"/>
                </a:cubicBezTo>
                <a:cubicBezTo>
                  <a:pt x="73" y="60"/>
                  <a:pt x="73" y="60"/>
                  <a:pt x="73" y="60"/>
                </a:cubicBezTo>
                <a:close/>
                <a:moveTo>
                  <a:pt x="117" y="10"/>
                </a:moveTo>
                <a:cubicBezTo>
                  <a:pt x="117" y="10"/>
                  <a:pt x="117" y="10"/>
                  <a:pt x="117" y="10"/>
                </a:cubicBezTo>
                <a:cubicBezTo>
                  <a:pt x="104" y="23"/>
                  <a:pt x="104" y="23"/>
                  <a:pt x="104" y="23"/>
                </a:cubicBezTo>
                <a:cubicBezTo>
                  <a:pt x="106" y="30"/>
                  <a:pt x="106" y="30"/>
                  <a:pt x="106" y="30"/>
                </a:cubicBezTo>
                <a:cubicBezTo>
                  <a:pt x="119" y="17"/>
                  <a:pt x="119" y="17"/>
                  <a:pt x="119" y="17"/>
                </a:cubicBezTo>
                <a:cubicBezTo>
                  <a:pt x="117" y="10"/>
                  <a:pt x="117" y="10"/>
                  <a:pt x="117" y="10"/>
                </a:cubicBezTo>
                <a:close/>
                <a:moveTo>
                  <a:pt x="123" y="22"/>
                </a:moveTo>
                <a:cubicBezTo>
                  <a:pt x="123" y="22"/>
                  <a:pt x="123" y="22"/>
                  <a:pt x="123" y="22"/>
                </a:cubicBezTo>
                <a:cubicBezTo>
                  <a:pt x="111" y="35"/>
                  <a:pt x="111" y="35"/>
                  <a:pt x="111" y="35"/>
                </a:cubicBezTo>
                <a:cubicBezTo>
                  <a:pt x="118" y="37"/>
                  <a:pt x="118" y="37"/>
                  <a:pt x="118" y="37"/>
                </a:cubicBezTo>
                <a:cubicBezTo>
                  <a:pt x="131" y="24"/>
                  <a:pt x="131" y="24"/>
                  <a:pt x="131" y="24"/>
                </a:cubicBezTo>
                <a:cubicBezTo>
                  <a:pt x="123" y="22"/>
                  <a:pt x="123" y="22"/>
                  <a:pt x="123"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3200"/>
          </a:p>
        </p:txBody>
      </p:sp>
      <p:sp>
        <p:nvSpPr>
          <p:cNvPr id="40" name="Text Box 55"/>
          <p:cNvSpPr txBox="1">
            <a:spLocks noChangeArrowheads="1"/>
          </p:cNvSpPr>
          <p:nvPr/>
        </p:nvSpPr>
        <p:spPr bwMode="auto">
          <a:xfrm>
            <a:off x="2142044" y="476672"/>
            <a:ext cx="498818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3200" spc="300" dirty="0">
                <a:solidFill>
                  <a:schemeClr val="tx1"/>
                </a:solidFill>
                <a:effectLst/>
                <a:latin typeface="+mn-ea"/>
                <a:sym typeface="+mn-ea"/>
              </a:rPr>
              <a:t>实学实干 成就一番事业</a:t>
            </a:r>
            <a:endParaRPr lang="zh-CN" altLang="en-US" sz="3200" dirty="0">
              <a:sym typeface="+mn-lt"/>
            </a:endParaRPr>
          </a:p>
        </p:txBody>
      </p:sp>
      <p:sp>
        <p:nvSpPr>
          <p:cNvPr id="2" name="Rectangle 24"/>
          <p:cNvSpPr>
            <a:spLocks noChangeArrowheads="1"/>
          </p:cNvSpPr>
          <p:nvPr/>
        </p:nvSpPr>
        <p:spPr bwMode="auto">
          <a:xfrm>
            <a:off x="1094105" y="1355090"/>
            <a:ext cx="5078095" cy="41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nSpc>
                <a:spcPct val="150000"/>
              </a:lnSpc>
            </a:pP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如何培养实干</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精神？</a:t>
            </a:r>
            <a:endPar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6" name="矩形 5"/>
          <p:cNvSpPr/>
          <p:nvPr/>
        </p:nvSpPr>
        <p:spPr>
          <a:xfrm>
            <a:off x="552523" y="2035109"/>
            <a:ext cx="1438176" cy="14381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a:p>
        </p:txBody>
      </p:sp>
      <p:sp>
        <p:nvSpPr>
          <p:cNvPr id="7" name="Freeform 19"/>
          <p:cNvSpPr>
            <a:spLocks noEditPoints="1"/>
          </p:cNvSpPr>
          <p:nvPr/>
        </p:nvSpPr>
        <p:spPr bwMode="auto">
          <a:xfrm>
            <a:off x="1094030" y="2574462"/>
            <a:ext cx="356241" cy="359471"/>
          </a:xfrm>
          <a:custGeom>
            <a:avLst/>
            <a:gdLst>
              <a:gd name="T0" fmla="*/ 116 w 140"/>
              <a:gd name="T1" fmla="*/ 2 h 141"/>
              <a:gd name="T2" fmla="*/ 122 w 140"/>
              <a:gd name="T3" fmla="*/ 3 h 141"/>
              <a:gd name="T4" fmla="*/ 122 w 140"/>
              <a:gd name="T5" fmla="*/ 3 h 141"/>
              <a:gd name="T6" fmla="*/ 138 w 140"/>
              <a:gd name="T7" fmla="*/ 19 h 141"/>
              <a:gd name="T8" fmla="*/ 138 w 140"/>
              <a:gd name="T9" fmla="*/ 19 h 141"/>
              <a:gd name="T10" fmla="*/ 139 w 140"/>
              <a:gd name="T11" fmla="*/ 25 h 141"/>
              <a:gd name="T12" fmla="*/ 118 w 140"/>
              <a:gd name="T13" fmla="*/ 43 h 141"/>
              <a:gd name="T14" fmla="*/ 103 w 140"/>
              <a:gd name="T15" fmla="*/ 46 h 141"/>
              <a:gd name="T16" fmla="*/ 99 w 140"/>
              <a:gd name="T17" fmla="*/ 102 h 141"/>
              <a:gd name="T18" fmla="*/ 69 w 140"/>
              <a:gd name="T19" fmla="*/ 115 h 141"/>
              <a:gd name="T20" fmla="*/ 26 w 140"/>
              <a:gd name="T21" fmla="*/ 72 h 141"/>
              <a:gd name="T22" fmla="*/ 69 w 140"/>
              <a:gd name="T23" fmla="*/ 29 h 141"/>
              <a:gd name="T24" fmla="*/ 100 w 140"/>
              <a:gd name="T25" fmla="*/ 33 h 141"/>
              <a:gd name="T26" fmla="*/ 98 w 140"/>
              <a:gd name="T27" fmla="*/ 20 h 141"/>
              <a:gd name="T28" fmla="*/ 124 w 140"/>
              <a:gd name="T29" fmla="*/ 55 h 141"/>
              <a:gd name="T30" fmla="*/ 135 w 140"/>
              <a:gd name="T31" fmla="*/ 52 h 141"/>
              <a:gd name="T32" fmla="*/ 138 w 140"/>
              <a:gd name="T33" fmla="*/ 72 h 141"/>
              <a:gd name="T34" fmla="*/ 69 w 140"/>
              <a:gd name="T35" fmla="*/ 141 h 141"/>
              <a:gd name="T36" fmla="*/ 0 w 140"/>
              <a:gd name="T37" fmla="*/ 72 h 141"/>
              <a:gd name="T38" fmla="*/ 69 w 140"/>
              <a:gd name="T39" fmla="*/ 3 h 141"/>
              <a:gd name="T40" fmla="*/ 89 w 140"/>
              <a:gd name="T41" fmla="*/ 6 h 141"/>
              <a:gd name="T42" fmla="*/ 86 w 140"/>
              <a:gd name="T43" fmla="*/ 16 h 141"/>
              <a:gd name="T44" fmla="*/ 69 w 140"/>
              <a:gd name="T45" fmla="*/ 14 h 141"/>
              <a:gd name="T46" fmla="*/ 11 w 140"/>
              <a:gd name="T47" fmla="*/ 72 h 141"/>
              <a:gd name="T48" fmla="*/ 69 w 140"/>
              <a:gd name="T49" fmla="*/ 130 h 141"/>
              <a:gd name="T50" fmla="*/ 127 w 140"/>
              <a:gd name="T51" fmla="*/ 72 h 141"/>
              <a:gd name="T52" fmla="*/ 124 w 140"/>
              <a:gd name="T53" fmla="*/ 55 h 141"/>
              <a:gd name="T54" fmla="*/ 69 w 140"/>
              <a:gd name="T55" fmla="*/ 52 h 141"/>
              <a:gd name="T56" fmla="*/ 90 w 140"/>
              <a:gd name="T57" fmla="*/ 43 h 141"/>
              <a:gd name="T58" fmla="*/ 43 w 140"/>
              <a:gd name="T59" fmla="*/ 46 h 141"/>
              <a:gd name="T60" fmla="*/ 43 w 140"/>
              <a:gd name="T61" fmla="*/ 46 h 141"/>
              <a:gd name="T62" fmla="*/ 43 w 140"/>
              <a:gd name="T63" fmla="*/ 98 h 141"/>
              <a:gd name="T64" fmla="*/ 94 w 140"/>
              <a:gd name="T65" fmla="*/ 98 h 141"/>
              <a:gd name="T66" fmla="*/ 105 w 140"/>
              <a:gd name="T67" fmla="*/ 72 h 141"/>
              <a:gd name="T68" fmla="*/ 86 w 140"/>
              <a:gd name="T69" fmla="*/ 62 h 141"/>
              <a:gd name="T70" fmla="*/ 83 w 140"/>
              <a:gd name="T71" fmla="*/ 86 h 141"/>
              <a:gd name="T72" fmla="*/ 69 w 140"/>
              <a:gd name="T73" fmla="*/ 92 h 141"/>
              <a:gd name="T74" fmla="*/ 55 w 140"/>
              <a:gd name="T75" fmla="*/ 86 h 141"/>
              <a:gd name="T76" fmla="*/ 55 w 140"/>
              <a:gd name="T77" fmla="*/ 58 h 141"/>
              <a:gd name="T78" fmla="*/ 69 w 140"/>
              <a:gd name="T79" fmla="*/ 52 h 141"/>
              <a:gd name="T80" fmla="*/ 73 w 140"/>
              <a:gd name="T81" fmla="*/ 60 h 141"/>
              <a:gd name="T82" fmla="*/ 60 w 140"/>
              <a:gd name="T83" fmla="*/ 63 h 141"/>
              <a:gd name="T84" fmla="*/ 56 w 140"/>
              <a:gd name="T85" fmla="*/ 72 h 141"/>
              <a:gd name="T86" fmla="*/ 69 w 140"/>
              <a:gd name="T87" fmla="*/ 85 h 141"/>
              <a:gd name="T88" fmla="*/ 78 w 140"/>
              <a:gd name="T89" fmla="*/ 81 h 141"/>
              <a:gd name="T90" fmla="*/ 81 w 140"/>
              <a:gd name="T91" fmla="*/ 68 h 141"/>
              <a:gd name="T92" fmla="*/ 65 w 140"/>
              <a:gd name="T93" fmla="*/ 76 h 141"/>
              <a:gd name="T94" fmla="*/ 73 w 140"/>
              <a:gd name="T95" fmla="*/ 60 h 141"/>
              <a:gd name="T96" fmla="*/ 117 w 140"/>
              <a:gd name="T97" fmla="*/ 10 h 141"/>
              <a:gd name="T98" fmla="*/ 106 w 140"/>
              <a:gd name="T99" fmla="*/ 30 h 141"/>
              <a:gd name="T100" fmla="*/ 117 w 140"/>
              <a:gd name="T101" fmla="*/ 10 h 141"/>
              <a:gd name="T102" fmla="*/ 123 w 140"/>
              <a:gd name="T103" fmla="*/ 22 h 141"/>
              <a:gd name="T104" fmla="*/ 118 w 140"/>
              <a:gd name="T105" fmla="*/ 37 h 141"/>
              <a:gd name="T106" fmla="*/ 123 w 140"/>
              <a:gd name="T10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141">
                <a:moveTo>
                  <a:pt x="98" y="20"/>
                </a:moveTo>
                <a:cubicBezTo>
                  <a:pt x="116" y="2"/>
                  <a:pt x="116" y="2"/>
                  <a:pt x="116" y="2"/>
                </a:cubicBezTo>
                <a:cubicBezTo>
                  <a:pt x="118" y="0"/>
                  <a:pt x="120" y="0"/>
                  <a:pt x="121" y="2"/>
                </a:cubicBezTo>
                <a:cubicBezTo>
                  <a:pt x="121" y="2"/>
                  <a:pt x="122" y="3"/>
                  <a:pt x="122" y="3"/>
                </a:cubicBezTo>
                <a:cubicBezTo>
                  <a:pt x="122" y="3"/>
                  <a:pt x="122" y="3"/>
                  <a:pt x="122" y="3"/>
                </a:cubicBezTo>
                <a:cubicBezTo>
                  <a:pt x="122" y="3"/>
                  <a:pt x="122" y="3"/>
                  <a:pt x="122" y="3"/>
                </a:cubicBezTo>
                <a:cubicBezTo>
                  <a:pt x="125" y="16"/>
                  <a:pt x="125" y="16"/>
                  <a:pt x="125" y="16"/>
                </a:cubicBezTo>
                <a:cubicBezTo>
                  <a:pt x="138" y="19"/>
                  <a:pt x="138" y="19"/>
                  <a:pt x="138" y="19"/>
                </a:cubicBezTo>
                <a:cubicBezTo>
                  <a:pt x="138" y="19"/>
                  <a:pt x="138" y="19"/>
                  <a:pt x="138" y="19"/>
                </a:cubicBezTo>
                <a:cubicBezTo>
                  <a:pt x="138" y="19"/>
                  <a:pt x="138" y="19"/>
                  <a:pt x="138" y="19"/>
                </a:cubicBezTo>
                <a:cubicBezTo>
                  <a:pt x="138" y="19"/>
                  <a:pt x="139" y="19"/>
                  <a:pt x="139" y="20"/>
                </a:cubicBezTo>
                <a:cubicBezTo>
                  <a:pt x="140" y="21"/>
                  <a:pt x="140" y="23"/>
                  <a:pt x="139" y="25"/>
                </a:cubicBezTo>
                <a:cubicBezTo>
                  <a:pt x="121" y="43"/>
                  <a:pt x="121" y="43"/>
                  <a:pt x="121" y="43"/>
                </a:cubicBezTo>
                <a:cubicBezTo>
                  <a:pt x="120" y="43"/>
                  <a:pt x="119" y="44"/>
                  <a:pt x="118" y="43"/>
                </a:cubicBezTo>
                <a:cubicBezTo>
                  <a:pt x="108" y="41"/>
                  <a:pt x="108" y="41"/>
                  <a:pt x="108" y="41"/>
                </a:cubicBezTo>
                <a:cubicBezTo>
                  <a:pt x="103" y="46"/>
                  <a:pt x="103" y="46"/>
                  <a:pt x="103" y="46"/>
                </a:cubicBezTo>
                <a:cubicBezTo>
                  <a:pt x="108" y="53"/>
                  <a:pt x="112" y="62"/>
                  <a:pt x="112" y="72"/>
                </a:cubicBezTo>
                <a:cubicBezTo>
                  <a:pt x="112" y="84"/>
                  <a:pt x="107" y="95"/>
                  <a:pt x="99" y="102"/>
                </a:cubicBezTo>
                <a:cubicBezTo>
                  <a:pt x="99" y="102"/>
                  <a:pt x="99" y="102"/>
                  <a:pt x="99" y="102"/>
                </a:cubicBezTo>
                <a:cubicBezTo>
                  <a:pt x="91" y="110"/>
                  <a:pt x="81" y="115"/>
                  <a:pt x="69" y="115"/>
                </a:cubicBezTo>
                <a:cubicBezTo>
                  <a:pt x="57" y="115"/>
                  <a:pt x="46" y="110"/>
                  <a:pt x="39" y="102"/>
                </a:cubicBezTo>
                <a:cubicBezTo>
                  <a:pt x="31" y="95"/>
                  <a:pt x="26" y="84"/>
                  <a:pt x="26" y="72"/>
                </a:cubicBezTo>
                <a:cubicBezTo>
                  <a:pt x="26" y="60"/>
                  <a:pt x="31" y="50"/>
                  <a:pt x="39" y="42"/>
                </a:cubicBezTo>
                <a:cubicBezTo>
                  <a:pt x="46" y="34"/>
                  <a:pt x="57" y="29"/>
                  <a:pt x="69" y="29"/>
                </a:cubicBezTo>
                <a:cubicBezTo>
                  <a:pt x="79" y="29"/>
                  <a:pt x="88" y="33"/>
                  <a:pt x="95" y="38"/>
                </a:cubicBezTo>
                <a:cubicBezTo>
                  <a:pt x="100" y="33"/>
                  <a:pt x="100" y="33"/>
                  <a:pt x="100" y="33"/>
                </a:cubicBezTo>
                <a:cubicBezTo>
                  <a:pt x="98" y="23"/>
                  <a:pt x="98" y="23"/>
                  <a:pt x="98" y="23"/>
                </a:cubicBezTo>
                <a:cubicBezTo>
                  <a:pt x="97" y="22"/>
                  <a:pt x="98" y="21"/>
                  <a:pt x="98" y="20"/>
                </a:cubicBezTo>
                <a:close/>
                <a:moveTo>
                  <a:pt x="124" y="55"/>
                </a:moveTo>
                <a:cubicBezTo>
                  <a:pt x="124" y="55"/>
                  <a:pt x="124" y="55"/>
                  <a:pt x="124" y="55"/>
                </a:cubicBezTo>
                <a:cubicBezTo>
                  <a:pt x="124" y="52"/>
                  <a:pt x="125" y="49"/>
                  <a:pt x="128" y="48"/>
                </a:cubicBezTo>
                <a:cubicBezTo>
                  <a:pt x="131" y="47"/>
                  <a:pt x="134" y="49"/>
                  <a:pt x="135" y="52"/>
                </a:cubicBezTo>
                <a:cubicBezTo>
                  <a:pt x="136" y="55"/>
                  <a:pt x="137" y="58"/>
                  <a:pt x="137" y="62"/>
                </a:cubicBezTo>
                <a:cubicBezTo>
                  <a:pt x="138" y="65"/>
                  <a:pt x="138" y="69"/>
                  <a:pt x="138" y="72"/>
                </a:cubicBezTo>
                <a:cubicBezTo>
                  <a:pt x="138" y="91"/>
                  <a:pt x="130" y="108"/>
                  <a:pt x="118" y="121"/>
                </a:cubicBezTo>
                <a:cubicBezTo>
                  <a:pt x="105" y="133"/>
                  <a:pt x="88" y="141"/>
                  <a:pt x="69" y="141"/>
                </a:cubicBezTo>
                <a:cubicBezTo>
                  <a:pt x="50" y="141"/>
                  <a:pt x="33" y="133"/>
                  <a:pt x="20" y="121"/>
                </a:cubicBezTo>
                <a:cubicBezTo>
                  <a:pt x="8" y="108"/>
                  <a:pt x="0" y="91"/>
                  <a:pt x="0" y="72"/>
                </a:cubicBezTo>
                <a:cubicBezTo>
                  <a:pt x="0" y="53"/>
                  <a:pt x="8" y="36"/>
                  <a:pt x="20" y="23"/>
                </a:cubicBezTo>
                <a:cubicBezTo>
                  <a:pt x="33" y="11"/>
                  <a:pt x="50" y="3"/>
                  <a:pt x="69" y="3"/>
                </a:cubicBezTo>
                <a:cubicBezTo>
                  <a:pt x="72" y="3"/>
                  <a:pt x="76" y="3"/>
                  <a:pt x="79" y="4"/>
                </a:cubicBezTo>
                <a:cubicBezTo>
                  <a:pt x="82" y="4"/>
                  <a:pt x="86" y="5"/>
                  <a:pt x="89" y="6"/>
                </a:cubicBezTo>
                <a:cubicBezTo>
                  <a:pt x="92" y="7"/>
                  <a:pt x="93" y="10"/>
                  <a:pt x="93" y="13"/>
                </a:cubicBezTo>
                <a:cubicBezTo>
                  <a:pt x="92" y="16"/>
                  <a:pt x="89" y="17"/>
                  <a:pt x="86" y="16"/>
                </a:cubicBezTo>
                <a:cubicBezTo>
                  <a:pt x="83" y="16"/>
                  <a:pt x="80" y="15"/>
                  <a:pt x="77" y="15"/>
                </a:cubicBezTo>
                <a:cubicBezTo>
                  <a:pt x="75" y="14"/>
                  <a:pt x="72" y="14"/>
                  <a:pt x="69" y="14"/>
                </a:cubicBezTo>
                <a:cubicBezTo>
                  <a:pt x="53" y="14"/>
                  <a:pt x="38" y="21"/>
                  <a:pt x="28" y="31"/>
                </a:cubicBezTo>
                <a:cubicBezTo>
                  <a:pt x="17" y="42"/>
                  <a:pt x="11" y="56"/>
                  <a:pt x="11" y="72"/>
                </a:cubicBezTo>
                <a:cubicBezTo>
                  <a:pt x="11" y="88"/>
                  <a:pt x="17" y="103"/>
                  <a:pt x="28" y="113"/>
                </a:cubicBezTo>
                <a:cubicBezTo>
                  <a:pt x="38" y="124"/>
                  <a:pt x="53" y="130"/>
                  <a:pt x="69" y="130"/>
                </a:cubicBezTo>
                <a:cubicBezTo>
                  <a:pt x="85" y="130"/>
                  <a:pt x="99" y="124"/>
                  <a:pt x="110" y="113"/>
                </a:cubicBezTo>
                <a:cubicBezTo>
                  <a:pt x="120" y="103"/>
                  <a:pt x="127" y="88"/>
                  <a:pt x="127" y="72"/>
                </a:cubicBezTo>
                <a:cubicBezTo>
                  <a:pt x="127" y="69"/>
                  <a:pt x="127" y="66"/>
                  <a:pt x="126" y="64"/>
                </a:cubicBezTo>
                <a:cubicBezTo>
                  <a:pt x="126" y="61"/>
                  <a:pt x="125" y="58"/>
                  <a:pt x="124" y="55"/>
                </a:cubicBezTo>
                <a:close/>
                <a:moveTo>
                  <a:pt x="69" y="52"/>
                </a:moveTo>
                <a:cubicBezTo>
                  <a:pt x="69" y="52"/>
                  <a:pt x="69" y="52"/>
                  <a:pt x="69" y="52"/>
                </a:cubicBezTo>
                <a:cubicBezTo>
                  <a:pt x="72" y="52"/>
                  <a:pt x="76" y="53"/>
                  <a:pt x="78" y="55"/>
                </a:cubicBezTo>
                <a:cubicBezTo>
                  <a:pt x="90" y="43"/>
                  <a:pt x="90" y="43"/>
                  <a:pt x="90" y="43"/>
                </a:cubicBezTo>
                <a:cubicBezTo>
                  <a:pt x="84" y="38"/>
                  <a:pt x="77" y="36"/>
                  <a:pt x="69" y="36"/>
                </a:cubicBezTo>
                <a:cubicBezTo>
                  <a:pt x="59" y="36"/>
                  <a:pt x="50" y="40"/>
                  <a:pt x="43" y="46"/>
                </a:cubicBezTo>
                <a:cubicBezTo>
                  <a:pt x="43" y="46"/>
                  <a:pt x="43" y="46"/>
                  <a:pt x="43" y="46"/>
                </a:cubicBezTo>
                <a:cubicBezTo>
                  <a:pt x="43" y="46"/>
                  <a:pt x="43" y="46"/>
                  <a:pt x="43" y="46"/>
                </a:cubicBezTo>
                <a:cubicBezTo>
                  <a:pt x="37" y="53"/>
                  <a:pt x="33" y="62"/>
                  <a:pt x="33" y="72"/>
                </a:cubicBezTo>
                <a:cubicBezTo>
                  <a:pt x="33" y="82"/>
                  <a:pt x="37" y="91"/>
                  <a:pt x="43" y="98"/>
                </a:cubicBezTo>
                <a:cubicBezTo>
                  <a:pt x="50" y="104"/>
                  <a:pt x="59" y="108"/>
                  <a:pt x="69" y="108"/>
                </a:cubicBezTo>
                <a:cubicBezTo>
                  <a:pt x="79" y="108"/>
                  <a:pt x="88" y="104"/>
                  <a:pt x="94" y="98"/>
                </a:cubicBezTo>
                <a:cubicBezTo>
                  <a:pt x="95" y="98"/>
                  <a:pt x="95" y="98"/>
                  <a:pt x="95" y="98"/>
                </a:cubicBezTo>
                <a:cubicBezTo>
                  <a:pt x="101" y="91"/>
                  <a:pt x="105" y="82"/>
                  <a:pt x="105" y="72"/>
                </a:cubicBezTo>
                <a:cubicBezTo>
                  <a:pt x="105" y="64"/>
                  <a:pt x="103" y="57"/>
                  <a:pt x="98" y="51"/>
                </a:cubicBezTo>
                <a:cubicBezTo>
                  <a:pt x="86" y="62"/>
                  <a:pt x="86" y="62"/>
                  <a:pt x="86" y="62"/>
                </a:cubicBezTo>
                <a:cubicBezTo>
                  <a:pt x="88" y="65"/>
                  <a:pt x="89" y="69"/>
                  <a:pt x="89" y="72"/>
                </a:cubicBezTo>
                <a:cubicBezTo>
                  <a:pt x="89" y="77"/>
                  <a:pt x="86" y="82"/>
                  <a:pt x="83" y="86"/>
                </a:cubicBezTo>
                <a:cubicBezTo>
                  <a:pt x="83" y="86"/>
                  <a:pt x="83" y="86"/>
                  <a:pt x="83" y="86"/>
                </a:cubicBezTo>
                <a:cubicBezTo>
                  <a:pt x="79" y="90"/>
                  <a:pt x="74" y="92"/>
                  <a:pt x="69" y="92"/>
                </a:cubicBezTo>
                <a:cubicBezTo>
                  <a:pt x="63" y="92"/>
                  <a:pt x="59" y="90"/>
                  <a:pt x="55" y="86"/>
                </a:cubicBezTo>
                <a:cubicBezTo>
                  <a:pt x="55" y="86"/>
                  <a:pt x="55" y="86"/>
                  <a:pt x="55" y="86"/>
                </a:cubicBezTo>
                <a:cubicBezTo>
                  <a:pt x="51" y="82"/>
                  <a:pt x="49" y="78"/>
                  <a:pt x="49" y="72"/>
                </a:cubicBezTo>
                <a:cubicBezTo>
                  <a:pt x="49" y="67"/>
                  <a:pt x="51" y="62"/>
                  <a:pt x="55" y="58"/>
                </a:cubicBezTo>
                <a:cubicBezTo>
                  <a:pt x="55" y="58"/>
                  <a:pt x="55" y="58"/>
                  <a:pt x="55" y="58"/>
                </a:cubicBezTo>
                <a:cubicBezTo>
                  <a:pt x="59" y="55"/>
                  <a:pt x="63" y="52"/>
                  <a:pt x="69" y="52"/>
                </a:cubicBezTo>
                <a:close/>
                <a:moveTo>
                  <a:pt x="73" y="60"/>
                </a:moveTo>
                <a:cubicBezTo>
                  <a:pt x="73" y="60"/>
                  <a:pt x="73" y="60"/>
                  <a:pt x="73" y="60"/>
                </a:cubicBezTo>
                <a:cubicBezTo>
                  <a:pt x="72" y="59"/>
                  <a:pt x="71" y="59"/>
                  <a:pt x="69" y="59"/>
                </a:cubicBezTo>
                <a:cubicBezTo>
                  <a:pt x="65" y="59"/>
                  <a:pt x="62" y="60"/>
                  <a:pt x="60" y="63"/>
                </a:cubicBezTo>
                <a:cubicBezTo>
                  <a:pt x="60" y="63"/>
                  <a:pt x="60" y="63"/>
                  <a:pt x="60" y="63"/>
                </a:cubicBezTo>
                <a:cubicBezTo>
                  <a:pt x="57" y="65"/>
                  <a:pt x="56" y="68"/>
                  <a:pt x="56" y="72"/>
                </a:cubicBezTo>
                <a:cubicBezTo>
                  <a:pt x="56" y="76"/>
                  <a:pt x="57" y="79"/>
                  <a:pt x="60" y="81"/>
                </a:cubicBezTo>
                <a:cubicBezTo>
                  <a:pt x="62" y="84"/>
                  <a:pt x="65" y="85"/>
                  <a:pt x="69" y="85"/>
                </a:cubicBezTo>
                <a:cubicBezTo>
                  <a:pt x="73" y="85"/>
                  <a:pt x="76" y="84"/>
                  <a:pt x="78" y="81"/>
                </a:cubicBezTo>
                <a:cubicBezTo>
                  <a:pt x="78" y="81"/>
                  <a:pt x="78" y="81"/>
                  <a:pt x="78" y="81"/>
                </a:cubicBezTo>
                <a:cubicBezTo>
                  <a:pt x="81" y="79"/>
                  <a:pt x="82" y="76"/>
                  <a:pt x="82" y="72"/>
                </a:cubicBezTo>
                <a:cubicBezTo>
                  <a:pt x="82" y="70"/>
                  <a:pt x="82" y="69"/>
                  <a:pt x="81" y="68"/>
                </a:cubicBezTo>
                <a:cubicBezTo>
                  <a:pt x="73" y="76"/>
                  <a:pt x="73" y="76"/>
                  <a:pt x="73" y="76"/>
                </a:cubicBezTo>
                <a:cubicBezTo>
                  <a:pt x="71" y="78"/>
                  <a:pt x="67" y="78"/>
                  <a:pt x="65" y="76"/>
                </a:cubicBezTo>
                <a:cubicBezTo>
                  <a:pt x="63" y="74"/>
                  <a:pt x="63" y="70"/>
                  <a:pt x="65" y="68"/>
                </a:cubicBezTo>
                <a:cubicBezTo>
                  <a:pt x="73" y="60"/>
                  <a:pt x="73" y="60"/>
                  <a:pt x="73" y="60"/>
                </a:cubicBezTo>
                <a:close/>
                <a:moveTo>
                  <a:pt x="117" y="10"/>
                </a:moveTo>
                <a:cubicBezTo>
                  <a:pt x="117" y="10"/>
                  <a:pt x="117" y="10"/>
                  <a:pt x="117" y="10"/>
                </a:cubicBezTo>
                <a:cubicBezTo>
                  <a:pt x="104" y="23"/>
                  <a:pt x="104" y="23"/>
                  <a:pt x="104" y="23"/>
                </a:cubicBezTo>
                <a:cubicBezTo>
                  <a:pt x="106" y="30"/>
                  <a:pt x="106" y="30"/>
                  <a:pt x="106" y="30"/>
                </a:cubicBezTo>
                <a:cubicBezTo>
                  <a:pt x="119" y="17"/>
                  <a:pt x="119" y="17"/>
                  <a:pt x="119" y="17"/>
                </a:cubicBezTo>
                <a:cubicBezTo>
                  <a:pt x="117" y="10"/>
                  <a:pt x="117" y="10"/>
                  <a:pt x="117" y="10"/>
                </a:cubicBezTo>
                <a:close/>
                <a:moveTo>
                  <a:pt x="123" y="22"/>
                </a:moveTo>
                <a:cubicBezTo>
                  <a:pt x="123" y="22"/>
                  <a:pt x="123" y="22"/>
                  <a:pt x="123" y="22"/>
                </a:cubicBezTo>
                <a:cubicBezTo>
                  <a:pt x="111" y="35"/>
                  <a:pt x="111" y="35"/>
                  <a:pt x="111" y="35"/>
                </a:cubicBezTo>
                <a:cubicBezTo>
                  <a:pt x="118" y="37"/>
                  <a:pt x="118" y="37"/>
                  <a:pt x="118" y="37"/>
                </a:cubicBezTo>
                <a:cubicBezTo>
                  <a:pt x="131" y="24"/>
                  <a:pt x="131" y="24"/>
                  <a:pt x="131" y="24"/>
                </a:cubicBezTo>
                <a:cubicBezTo>
                  <a:pt x="123" y="22"/>
                  <a:pt x="123" y="22"/>
                  <a:pt x="123"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endParaRPr lang="zh-CN" altLang="en-US" sz="3200"/>
          </a:p>
        </p:txBody>
      </p:sp>
      <p:sp>
        <p:nvSpPr>
          <p:cNvPr id="44" name="矩形 43"/>
          <p:cNvSpPr/>
          <p:nvPr/>
        </p:nvSpPr>
        <p:spPr>
          <a:xfrm>
            <a:off x="6888035" y="2204978"/>
            <a:ext cx="3819576" cy="2476116"/>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a:solidFill>
                <a:srgbClr val="ECEB4D"/>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10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2" presetClass="entr" presetSubtype="2" fill="hold" grpId="0" nodeType="withEffect">
                                  <p:stCondLst>
                                    <p:cond delay="110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p:tgtEl>
                                          <p:spTgt spid="25"/>
                                        </p:tgtEl>
                                        <p:attrNameLst>
                                          <p:attrName>ppt_x</p:attrName>
                                        </p:attrNameLst>
                                      </p:cBhvr>
                                      <p:tavLst>
                                        <p:tav tm="0">
                                          <p:val>
                                            <p:strVal val="#ppt_x+#ppt_w*1.125000"/>
                                          </p:val>
                                        </p:tav>
                                        <p:tav tm="100000">
                                          <p:val>
                                            <p:strVal val="#ppt_x"/>
                                          </p:val>
                                        </p:tav>
                                      </p:tavLst>
                                    </p:anim>
                                    <p:animEffect transition="in" filter="wipe(left)">
                                      <p:cBhvr>
                                        <p:cTn id="11" dur="500"/>
                                        <p:tgtEl>
                                          <p:spTgt spid="25"/>
                                        </p:tgtEl>
                                      </p:cBhvr>
                                    </p:animEffect>
                                  </p:childTnLst>
                                </p:cTn>
                              </p:par>
                              <p:par>
                                <p:cTn id="12" presetID="53" presetClass="entr" presetSubtype="16" fill="hold" grpId="0" nodeType="withEffect">
                                  <p:stCondLst>
                                    <p:cond delay="60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grpId="0" nodeType="withEffect">
                                  <p:stCondLst>
                                    <p:cond delay="80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par>
                                <p:cTn id="22" presetID="22" presetClass="entr" presetSubtype="8" fill="hold" grpId="0" nodeType="withEffect">
                                  <p:stCondLst>
                                    <p:cond delay="110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par>
                                <p:cTn id="25" presetID="12" presetClass="entr" presetSubtype="2" fill="hold" grpId="0" nodeType="withEffect">
                                  <p:stCondLst>
                                    <p:cond delay="110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p:tgtEl>
                                          <p:spTgt spid="29"/>
                                        </p:tgtEl>
                                        <p:attrNameLst>
                                          <p:attrName>ppt_x</p:attrName>
                                        </p:attrNameLst>
                                      </p:cBhvr>
                                      <p:tavLst>
                                        <p:tav tm="0">
                                          <p:val>
                                            <p:strVal val="#ppt_x+#ppt_w*1.125000"/>
                                          </p:val>
                                        </p:tav>
                                        <p:tav tm="100000">
                                          <p:val>
                                            <p:strVal val="#ppt_x"/>
                                          </p:val>
                                        </p:tav>
                                      </p:tavLst>
                                    </p:anim>
                                    <p:animEffect transition="in" filter="wipe(left)">
                                      <p:cBhvr>
                                        <p:cTn id="28" dur="500"/>
                                        <p:tgtEl>
                                          <p:spTgt spid="29"/>
                                        </p:tgtEl>
                                      </p:cBhvr>
                                    </p:animEffect>
                                  </p:childTnLst>
                                </p:cTn>
                              </p:par>
                            </p:childTnLst>
                          </p:cTn>
                        </p:par>
                        <p:par>
                          <p:cTn id="29" fill="hold">
                            <p:stCondLst>
                              <p:cond delay="1600"/>
                            </p:stCondLst>
                            <p:childTnLst>
                              <p:par>
                                <p:cTn id="30" presetID="16" presetClass="entr" presetSubtype="21"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2" presetClass="entr" presetSubtype="2" fill="hold" grpId="0" nodeType="withEffect">
                                  <p:stCondLst>
                                    <p:cond delay="110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p:tgtEl>
                                          <p:spTgt spid="2"/>
                                        </p:tgtEl>
                                        <p:attrNameLst>
                                          <p:attrName>ppt_x</p:attrName>
                                        </p:attrNameLst>
                                      </p:cBhvr>
                                      <p:tavLst>
                                        <p:tav tm="0">
                                          <p:val>
                                            <p:strVal val="#ppt_x+#ppt_w*1.125000"/>
                                          </p:val>
                                        </p:tav>
                                        <p:tav tm="100000">
                                          <p:val>
                                            <p:strVal val="#ppt_x"/>
                                          </p:val>
                                        </p:tav>
                                      </p:tavLst>
                                    </p:anim>
                                    <p:animEffect transition="in" filter="wipe(left)">
                                      <p:cBhvr>
                                        <p:cTn id="36" dur="500"/>
                                        <p:tgtEl>
                                          <p:spTgt spid="2"/>
                                        </p:tgtEl>
                                      </p:cBhvr>
                                    </p:animEffect>
                                  </p:childTnLst>
                                </p:cTn>
                              </p:par>
                              <p:par>
                                <p:cTn id="37" presetID="53" presetClass="entr" presetSubtype="16" fill="hold" grpId="0" nodeType="withEffect">
                                  <p:stCondLst>
                                    <p:cond delay="60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par>
                                <p:cTn id="42" presetID="53" presetClass="entr" presetSubtype="16" fill="hold" grpId="0" nodeType="withEffect">
                                  <p:stCondLst>
                                    <p:cond delay="80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par>
                          <p:cTn id="47" fill="hold">
                            <p:stCondLst>
                              <p:cond delay="2100"/>
                            </p:stCondLst>
                            <p:childTnLst>
                              <p:par>
                                <p:cTn id="48" presetID="23" presetClass="entr" presetSubtype="528"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 calcmode="lin" valueType="num">
                                      <p:cBhvr>
                                        <p:cTn id="50" dur="500" fill="hold"/>
                                        <p:tgtEl>
                                          <p:spTgt spid="44"/>
                                        </p:tgtEl>
                                        <p:attrNameLst>
                                          <p:attrName>ppt_w</p:attrName>
                                        </p:attrNameLst>
                                      </p:cBhvr>
                                      <p:tavLst>
                                        <p:tav tm="0">
                                          <p:val>
                                            <p:fltVal val="0"/>
                                          </p:val>
                                        </p:tav>
                                        <p:tav tm="100000">
                                          <p:val>
                                            <p:strVal val="#ppt_w"/>
                                          </p:val>
                                        </p:tav>
                                      </p:tavLst>
                                    </p:anim>
                                    <p:anim calcmode="lin" valueType="num">
                                      <p:cBhvr>
                                        <p:cTn id="51" dur="500" fill="hold"/>
                                        <p:tgtEl>
                                          <p:spTgt spid="44"/>
                                        </p:tgtEl>
                                        <p:attrNameLst>
                                          <p:attrName>ppt_h</p:attrName>
                                        </p:attrNameLst>
                                      </p:cBhvr>
                                      <p:tavLst>
                                        <p:tav tm="0">
                                          <p:val>
                                            <p:fltVal val="0"/>
                                          </p:val>
                                        </p:tav>
                                        <p:tav tm="100000">
                                          <p:val>
                                            <p:strVal val="#ppt_h"/>
                                          </p:val>
                                        </p:tav>
                                      </p:tavLst>
                                    </p:anim>
                                    <p:anim calcmode="lin" valueType="num">
                                      <p:cBhvr>
                                        <p:cTn id="52" dur="500" fill="hold"/>
                                        <p:tgtEl>
                                          <p:spTgt spid="44"/>
                                        </p:tgtEl>
                                        <p:attrNameLst>
                                          <p:attrName>ppt_x</p:attrName>
                                        </p:attrNameLst>
                                      </p:cBhvr>
                                      <p:tavLst>
                                        <p:tav tm="0">
                                          <p:val>
                                            <p:fltVal val="0.5"/>
                                          </p:val>
                                        </p:tav>
                                        <p:tav tm="100000">
                                          <p:val>
                                            <p:strVal val="#ppt_x"/>
                                          </p:val>
                                        </p:tav>
                                      </p:tavLst>
                                    </p:anim>
                                    <p:anim calcmode="lin" valueType="num">
                                      <p:cBhvr>
                                        <p:cTn id="53" dur="500" fill="hold"/>
                                        <p:tgtEl>
                                          <p:spTgt spid="44"/>
                                        </p:tgtEl>
                                        <p:attrNameLst>
                                          <p:attrName>ppt_y</p:attrName>
                                        </p:attrNameLst>
                                      </p:cBhvr>
                                      <p:tavLst>
                                        <p:tav tm="0">
                                          <p:val>
                                            <p:fltVal val="0.5"/>
                                          </p:val>
                                        </p:tav>
                                        <p:tav tm="100000">
                                          <p:val>
                                            <p:strVal val="#ppt_y"/>
                                          </p:val>
                                        </p:tav>
                                      </p:tavLst>
                                    </p:anim>
                                  </p:childTnLst>
                                </p:cTn>
                              </p:par>
                              <p:par>
                                <p:cTn id="54" presetID="49" presetClass="entr" presetSubtype="0" decel="100000" fill="hold" grpId="1"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500" fill="hold"/>
                                        <p:tgtEl>
                                          <p:spTgt spid="44"/>
                                        </p:tgtEl>
                                        <p:attrNameLst>
                                          <p:attrName>ppt_w</p:attrName>
                                        </p:attrNameLst>
                                      </p:cBhvr>
                                      <p:tavLst>
                                        <p:tav tm="0">
                                          <p:val>
                                            <p:fltVal val="0"/>
                                          </p:val>
                                        </p:tav>
                                        <p:tav tm="100000">
                                          <p:val>
                                            <p:strVal val="#ppt_w"/>
                                          </p:val>
                                        </p:tav>
                                      </p:tavLst>
                                    </p:anim>
                                    <p:anim calcmode="lin" valueType="num">
                                      <p:cBhvr>
                                        <p:cTn id="57" dur="500" fill="hold"/>
                                        <p:tgtEl>
                                          <p:spTgt spid="44"/>
                                        </p:tgtEl>
                                        <p:attrNameLst>
                                          <p:attrName>ppt_h</p:attrName>
                                        </p:attrNameLst>
                                      </p:cBhvr>
                                      <p:tavLst>
                                        <p:tav tm="0">
                                          <p:val>
                                            <p:fltVal val="0"/>
                                          </p:val>
                                        </p:tav>
                                        <p:tav tm="100000">
                                          <p:val>
                                            <p:strVal val="#ppt_h"/>
                                          </p:val>
                                        </p:tav>
                                      </p:tavLst>
                                    </p:anim>
                                    <p:anim calcmode="lin" valueType="num">
                                      <p:cBhvr>
                                        <p:cTn id="58" dur="500" fill="hold"/>
                                        <p:tgtEl>
                                          <p:spTgt spid="44"/>
                                        </p:tgtEl>
                                        <p:attrNameLst>
                                          <p:attrName>style.rotation</p:attrName>
                                        </p:attrNameLst>
                                      </p:cBhvr>
                                      <p:tavLst>
                                        <p:tav tm="0">
                                          <p:val>
                                            <p:fltVal val="360"/>
                                          </p:val>
                                        </p:tav>
                                        <p:tav tm="100000">
                                          <p:val>
                                            <p:fltVal val="0"/>
                                          </p:val>
                                        </p:tav>
                                      </p:tavLst>
                                    </p:anim>
                                    <p:animEffect transition="in" filter="fade">
                                      <p:cBhvr>
                                        <p:cTn id="5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p:bldP spid="26" grpId="0" animBg="1"/>
      <p:bldP spid="28" grpId="0" bldLvl="0" animBg="1"/>
      <p:bldP spid="29" grpId="0"/>
      <p:bldP spid="32" grpId="0" animBg="1"/>
      <p:bldP spid="40" grpId="0" bldLvl="0" animBg="1"/>
      <p:bldP spid="2" grpId="0"/>
      <p:bldP spid="6" grpId="0" bldLvl="0" animBg="1"/>
      <p:bldP spid="7" grpId="0" bldLvl="0" animBg="1"/>
      <p:bldP spid="44" grpId="0" bldLvl="0" animBg="1"/>
      <p:bldP spid="44"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9850" y="4721933"/>
            <a:ext cx="2325750" cy="2074055"/>
          </a:xfrm>
          <a:prstGeom prst="rect">
            <a:avLst/>
          </a:prstGeom>
        </p:spPr>
      </p:pic>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514" y="640807"/>
            <a:ext cx="4788024" cy="1112825"/>
          </a:xfrm>
          <a:prstGeom prst="rect">
            <a:avLst/>
          </a:prstGeom>
        </p:spPr>
      </p:pic>
      <p:sp>
        <p:nvSpPr>
          <p:cNvPr id="16" name="矩形 47"/>
          <p:cNvSpPr>
            <a:spLocks noChangeArrowheads="1"/>
          </p:cNvSpPr>
          <p:nvPr/>
        </p:nvSpPr>
        <p:spPr bwMode="auto">
          <a:xfrm>
            <a:off x="2063115" y="2276475"/>
            <a:ext cx="7884160" cy="249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p>
            <a:pPr indent="457200" eaLnBrk="1" latinLnBrk="0" hangingPunct="1">
              <a:lnSpc>
                <a:spcPct val="130000"/>
              </a:lnSpc>
              <a:spcBef>
                <a:spcPct val="0"/>
              </a:spcBef>
            </a:pPr>
            <a:r>
              <a:rPr lang="zh-CN" altLang="en-US" sz="2000" dirty="0">
                <a:solidFill>
                  <a:srgbClr val="292A25"/>
                </a:solidFill>
                <a:latin typeface="微软雅黑" panose="020B0503020204020204" pitchFamily="34" charset="-122"/>
                <a:ea typeface="微软雅黑" panose="020B0503020204020204" pitchFamily="34" charset="-122"/>
                <a:sym typeface="微软雅黑" panose="020B0503020204020204" pitchFamily="34" charset="-122"/>
              </a:rPr>
              <a:t>奋斗新时代，青春正当时。4月19日，习近平总书记在清华大学考察时，对广大青年提出了重要要求、寄予了殷切期望。</a:t>
            </a:r>
            <a:r>
              <a:rPr lang="zh-CN" altLang="en-US" sz="20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总书记勉励青年人肩负历史使命，坚定前进信心，立大志、明大德、成大才、担大任，努力成为堪当民族复兴重任的时代新人。</a:t>
            </a:r>
            <a:r>
              <a:rPr lang="zh-CN" altLang="en-US" sz="2000" dirty="0">
                <a:solidFill>
                  <a:srgbClr val="292A25"/>
                </a:solidFill>
                <a:latin typeface="微软雅黑" panose="020B0503020204020204" pitchFamily="34" charset="-122"/>
                <a:ea typeface="微软雅黑" panose="020B0503020204020204" pitchFamily="34" charset="-122"/>
                <a:sym typeface="微软雅黑" panose="020B0503020204020204" pitchFamily="34" charset="-122"/>
              </a:rPr>
              <a:t>这是总书记在我们党百年华诞之际、在全面建设社会主义现代化国家新征程开启之时送给广大青年最宝贵的五四青年节礼物。</a:t>
            </a:r>
            <a:endParaRPr lang="zh-CN" altLang="en-US" sz="2000" dirty="0">
              <a:solidFill>
                <a:srgbClr val="292A25"/>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p:nvPr/>
        </p:nvGrpSpPr>
        <p:grpSpPr bwMode="auto">
          <a:xfrm rot="0">
            <a:off x="623570" y="1772920"/>
            <a:ext cx="4953000" cy="4037330"/>
            <a:chOff x="0" y="-1"/>
            <a:chExt cx="3851441" cy="3048007"/>
          </a:xfrm>
        </p:grpSpPr>
        <p:grpSp>
          <p:nvGrpSpPr>
            <p:cNvPr id="6" name="Group 8"/>
            <p:cNvGrpSpPr/>
            <p:nvPr/>
          </p:nvGrpSpPr>
          <p:grpSpPr bwMode="auto">
            <a:xfrm>
              <a:off x="0" y="-1"/>
              <a:ext cx="3851441" cy="3048007"/>
              <a:chOff x="0" y="-1"/>
              <a:chExt cx="3732582" cy="2953943"/>
            </a:xfrm>
          </p:grpSpPr>
          <p:sp>
            <p:nvSpPr>
              <p:cNvPr id="8" name="圆角矩形 1"/>
              <p:cNvSpPr>
                <a:spLocks noChangeArrowheads="1"/>
              </p:cNvSpPr>
              <p:nvPr/>
            </p:nvSpPr>
            <p:spPr bwMode="auto">
              <a:xfrm>
                <a:off x="0" y="0"/>
                <a:ext cx="3732582" cy="2447190"/>
              </a:xfrm>
              <a:custGeom>
                <a:avLst/>
                <a:gdLst>
                  <a:gd name="T0" fmla="*/ 110325 w 5436000"/>
                  <a:gd name="T1" fmla="*/ 105407 h 3564000"/>
                  <a:gd name="T2" fmla="*/ 110325 w 5436000"/>
                  <a:gd name="T3" fmla="*/ 1344447 h 3564000"/>
                  <a:gd name="T4" fmla="*/ 2452619 w 5436000"/>
                  <a:gd name="T5" fmla="*/ 1344447 h 3564000"/>
                  <a:gd name="T6" fmla="*/ 2452619 w 5436000"/>
                  <a:gd name="T7" fmla="*/ 105407 h 3564000"/>
                  <a:gd name="T8" fmla="*/ 110325 w 5436000"/>
                  <a:gd name="T9" fmla="*/ 105407 h 3564000"/>
                  <a:gd name="T10" fmla="*/ 91444 w 5436000"/>
                  <a:gd name="T11" fmla="*/ 0 h 3564000"/>
                  <a:gd name="T12" fmla="*/ 2471501 w 5436000"/>
                  <a:gd name="T13" fmla="*/ 0 h 3564000"/>
                  <a:gd name="T14" fmla="*/ 2562945 w 5436000"/>
                  <a:gd name="T15" fmla="*/ 91444 h 3564000"/>
                  <a:gd name="T16" fmla="*/ 2562945 w 5436000"/>
                  <a:gd name="T17" fmla="*/ 1588898 h 3564000"/>
                  <a:gd name="T18" fmla="*/ 2471501 w 5436000"/>
                  <a:gd name="T19" fmla="*/ 1680342 h 3564000"/>
                  <a:gd name="T20" fmla="*/ 91444 w 5436000"/>
                  <a:gd name="T21" fmla="*/ 1680342 h 3564000"/>
                  <a:gd name="T22" fmla="*/ 0 w 5436000"/>
                  <a:gd name="T23" fmla="*/ 1588898 h 3564000"/>
                  <a:gd name="T24" fmla="*/ 0 w 5436000"/>
                  <a:gd name="T25" fmla="*/ 91444 h 3564000"/>
                  <a:gd name="T26" fmla="*/ 91444 w 5436000"/>
                  <a:gd name="T27" fmla="*/ 0 h 3564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6000"/>
                  <a:gd name="T43" fmla="*/ 0 h 3564000"/>
                  <a:gd name="T44" fmla="*/ 5436000 w 5436000"/>
                  <a:gd name="T45" fmla="*/ 3564000 h 3564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6000" h="3564000">
                    <a:moveTo>
                      <a:pt x="234000" y="223568"/>
                    </a:moveTo>
                    <a:lnTo>
                      <a:pt x="234000" y="2851568"/>
                    </a:lnTo>
                    <a:lnTo>
                      <a:pt x="5202000" y="2851568"/>
                    </a:lnTo>
                    <a:lnTo>
                      <a:pt x="5202000" y="223568"/>
                    </a:lnTo>
                    <a:lnTo>
                      <a:pt x="234000" y="223568"/>
                    </a:lnTo>
                    <a:close/>
                    <a:moveTo>
                      <a:pt x="193953" y="0"/>
                    </a:moveTo>
                    <a:lnTo>
                      <a:pt x="5242047" y="0"/>
                    </a:lnTo>
                    <a:cubicBezTo>
                      <a:pt x="5349164" y="0"/>
                      <a:pt x="5436000" y="86836"/>
                      <a:pt x="5436000" y="193953"/>
                    </a:cubicBezTo>
                    <a:lnTo>
                      <a:pt x="5436000" y="3370047"/>
                    </a:lnTo>
                    <a:cubicBezTo>
                      <a:pt x="5436000" y="3477164"/>
                      <a:pt x="5349164" y="3564000"/>
                      <a:pt x="5242047" y="3564000"/>
                    </a:cubicBezTo>
                    <a:lnTo>
                      <a:pt x="193953" y="3564000"/>
                    </a:lnTo>
                    <a:cubicBezTo>
                      <a:pt x="86836" y="3564000"/>
                      <a:pt x="0" y="3477164"/>
                      <a:pt x="0" y="3370047"/>
                    </a:cubicBezTo>
                    <a:lnTo>
                      <a:pt x="0" y="193953"/>
                    </a:lnTo>
                    <a:cubicBezTo>
                      <a:pt x="0" y="86836"/>
                      <a:pt x="86836" y="0"/>
                      <a:pt x="193953"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sz="2490"/>
              </a:p>
            </p:txBody>
          </p:sp>
          <p:sp>
            <p:nvSpPr>
              <p:cNvPr id="9" name="圆角矩形 12"/>
              <p:cNvSpPr>
                <a:spLocks noChangeArrowheads="1"/>
              </p:cNvSpPr>
              <p:nvPr/>
            </p:nvSpPr>
            <p:spPr bwMode="auto">
              <a:xfrm>
                <a:off x="0" y="1"/>
                <a:ext cx="3732582" cy="2111515"/>
              </a:xfrm>
              <a:custGeom>
                <a:avLst/>
                <a:gdLst>
                  <a:gd name="T0" fmla="*/ 110325 w 5436000"/>
                  <a:gd name="T1" fmla="*/ 105407 h 3075136"/>
                  <a:gd name="T2" fmla="*/ 110325 w 5436000"/>
                  <a:gd name="T3" fmla="*/ 1344446 h 3075136"/>
                  <a:gd name="T4" fmla="*/ 2452619 w 5436000"/>
                  <a:gd name="T5" fmla="*/ 1344446 h 3075136"/>
                  <a:gd name="T6" fmla="*/ 2452619 w 5436000"/>
                  <a:gd name="T7" fmla="*/ 105407 h 3075136"/>
                  <a:gd name="T8" fmla="*/ 110325 w 5436000"/>
                  <a:gd name="T9" fmla="*/ 105407 h 3075136"/>
                  <a:gd name="T10" fmla="*/ 91444 w 5436000"/>
                  <a:gd name="T11" fmla="*/ 0 h 3075136"/>
                  <a:gd name="T12" fmla="*/ 2471501 w 5436000"/>
                  <a:gd name="T13" fmla="*/ 0 h 3075136"/>
                  <a:gd name="T14" fmla="*/ 2562945 w 5436000"/>
                  <a:gd name="T15" fmla="*/ 91444 h 3075136"/>
                  <a:gd name="T16" fmla="*/ 2562945 w 5436000"/>
                  <a:gd name="T17" fmla="*/ 1449853 h 3075136"/>
                  <a:gd name="T18" fmla="*/ 0 w 5436000"/>
                  <a:gd name="T19" fmla="*/ 1449853 h 3075136"/>
                  <a:gd name="T20" fmla="*/ 0 w 5436000"/>
                  <a:gd name="T21" fmla="*/ 91444 h 3075136"/>
                  <a:gd name="T22" fmla="*/ 91444 w 5436000"/>
                  <a:gd name="T23" fmla="*/ 0 h 3075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36000"/>
                  <a:gd name="T37" fmla="*/ 0 h 3075136"/>
                  <a:gd name="T38" fmla="*/ 5436000 w 5436000"/>
                  <a:gd name="T39" fmla="*/ 3075136 h 3075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36000" h="3075136">
                    <a:moveTo>
                      <a:pt x="234000" y="223568"/>
                    </a:moveTo>
                    <a:lnTo>
                      <a:pt x="234000" y="2851568"/>
                    </a:lnTo>
                    <a:lnTo>
                      <a:pt x="5202000" y="2851568"/>
                    </a:lnTo>
                    <a:lnTo>
                      <a:pt x="5202000" y="223568"/>
                    </a:lnTo>
                    <a:lnTo>
                      <a:pt x="234000" y="223568"/>
                    </a:lnTo>
                    <a:close/>
                    <a:moveTo>
                      <a:pt x="193953" y="0"/>
                    </a:moveTo>
                    <a:lnTo>
                      <a:pt x="5242047" y="0"/>
                    </a:lnTo>
                    <a:cubicBezTo>
                      <a:pt x="5349164" y="0"/>
                      <a:pt x="5436000" y="86836"/>
                      <a:pt x="5436000" y="193953"/>
                    </a:cubicBezTo>
                    <a:lnTo>
                      <a:pt x="5436000" y="3075136"/>
                    </a:lnTo>
                    <a:lnTo>
                      <a:pt x="0" y="3075136"/>
                    </a:lnTo>
                    <a:lnTo>
                      <a:pt x="0" y="193953"/>
                    </a:lnTo>
                    <a:cubicBezTo>
                      <a:pt x="0" y="86836"/>
                      <a:pt x="86836" y="0"/>
                      <a:pt x="193953"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sz="2490"/>
              </a:p>
            </p:txBody>
          </p:sp>
          <p:sp>
            <p:nvSpPr>
              <p:cNvPr id="10" name="矩形 14"/>
              <p:cNvSpPr>
                <a:spLocks noChangeArrowheads="1"/>
              </p:cNvSpPr>
              <p:nvPr/>
            </p:nvSpPr>
            <p:spPr bwMode="auto">
              <a:xfrm>
                <a:off x="160674" y="153511"/>
                <a:ext cx="3411233" cy="1804493"/>
              </a:xfrm>
              <a:custGeom>
                <a:avLst/>
                <a:gdLst>
                  <a:gd name="T0" fmla="*/ 8487 w 4968000"/>
                  <a:gd name="T1" fmla="*/ 8487 h 2628000"/>
                  <a:gd name="T2" fmla="*/ 8487 w 4968000"/>
                  <a:gd name="T3" fmla="*/ 1230552 h 2628000"/>
                  <a:gd name="T4" fmla="*/ 2333807 w 4968000"/>
                  <a:gd name="T5" fmla="*/ 1230552 h 2628000"/>
                  <a:gd name="T6" fmla="*/ 2333807 w 4968000"/>
                  <a:gd name="T7" fmla="*/ 8487 h 2628000"/>
                  <a:gd name="T8" fmla="*/ 8487 w 4968000"/>
                  <a:gd name="T9" fmla="*/ 8487 h 2628000"/>
                  <a:gd name="T10" fmla="*/ 0 w 4968000"/>
                  <a:gd name="T11" fmla="*/ 0 h 2628000"/>
                  <a:gd name="T12" fmla="*/ 2342293 w 4968000"/>
                  <a:gd name="T13" fmla="*/ 0 h 2628000"/>
                  <a:gd name="T14" fmla="*/ 2342293 w 4968000"/>
                  <a:gd name="T15" fmla="*/ 1239039 h 2628000"/>
                  <a:gd name="T16" fmla="*/ 0 w 4968000"/>
                  <a:gd name="T17" fmla="*/ 1239039 h 2628000"/>
                  <a:gd name="T18" fmla="*/ 0 w 4968000"/>
                  <a:gd name="T19" fmla="*/ 0 h 2628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68000"/>
                  <a:gd name="T31" fmla="*/ 0 h 2628000"/>
                  <a:gd name="T32" fmla="*/ 4968000 w 4968000"/>
                  <a:gd name="T33" fmla="*/ 2628000 h 2628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68000" h="2628000">
                    <a:moveTo>
                      <a:pt x="18000" y="18000"/>
                    </a:moveTo>
                    <a:lnTo>
                      <a:pt x="18000" y="2610000"/>
                    </a:lnTo>
                    <a:lnTo>
                      <a:pt x="4950000" y="2610000"/>
                    </a:lnTo>
                    <a:lnTo>
                      <a:pt x="4950000" y="18000"/>
                    </a:lnTo>
                    <a:lnTo>
                      <a:pt x="18000" y="18000"/>
                    </a:lnTo>
                    <a:close/>
                    <a:moveTo>
                      <a:pt x="0" y="0"/>
                    </a:moveTo>
                    <a:lnTo>
                      <a:pt x="4968000" y="0"/>
                    </a:lnTo>
                    <a:lnTo>
                      <a:pt x="4968000" y="2628000"/>
                    </a:lnTo>
                    <a:lnTo>
                      <a:pt x="0" y="262800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sz="2490"/>
              </a:p>
            </p:txBody>
          </p:sp>
          <p:sp>
            <p:nvSpPr>
              <p:cNvPr id="11" name="矩形 39"/>
              <p:cNvSpPr>
                <a:spLocks noChangeArrowheads="1"/>
              </p:cNvSpPr>
              <p:nvPr/>
            </p:nvSpPr>
            <p:spPr bwMode="auto">
              <a:xfrm>
                <a:off x="1421298" y="2447190"/>
                <a:ext cx="889986" cy="98887"/>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65">
                  <a:solidFill>
                    <a:srgbClr val="FFFFFF"/>
                  </a:solidFill>
                  <a:sym typeface="微软雅黑" panose="020B0503020204020204" pitchFamily="34" charset="-122"/>
                </a:endParaRPr>
              </a:p>
            </p:txBody>
          </p:sp>
          <p:sp>
            <p:nvSpPr>
              <p:cNvPr id="12" name="矩形 40"/>
              <p:cNvSpPr>
                <a:spLocks noChangeArrowheads="1"/>
              </p:cNvSpPr>
              <p:nvPr/>
            </p:nvSpPr>
            <p:spPr bwMode="auto">
              <a:xfrm>
                <a:off x="1421298" y="2546077"/>
                <a:ext cx="889986" cy="271910"/>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65">
                  <a:solidFill>
                    <a:srgbClr val="FFFFFF"/>
                  </a:solidFill>
                  <a:sym typeface="微软雅黑" panose="020B0503020204020204" pitchFamily="34" charset="-122"/>
                </a:endParaRPr>
              </a:p>
            </p:txBody>
          </p:sp>
          <p:sp>
            <p:nvSpPr>
              <p:cNvPr id="13" name="圆角矩形 41"/>
              <p:cNvSpPr>
                <a:spLocks noChangeArrowheads="1"/>
              </p:cNvSpPr>
              <p:nvPr/>
            </p:nvSpPr>
            <p:spPr bwMode="auto">
              <a:xfrm>
                <a:off x="1124636" y="2817987"/>
                <a:ext cx="1483310" cy="135955"/>
              </a:xfrm>
              <a:prstGeom prst="roundRect">
                <a:avLst>
                  <a:gd name="adj" fmla="val 16667"/>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65">
                  <a:solidFill>
                    <a:srgbClr val="FFFFFF"/>
                  </a:solidFill>
                  <a:sym typeface="微软雅黑" panose="020B0503020204020204" pitchFamily="34" charset="-122"/>
                </a:endParaRPr>
              </a:p>
            </p:txBody>
          </p:sp>
          <p:sp>
            <p:nvSpPr>
              <p:cNvPr id="14" name="椭圆 42"/>
              <p:cNvSpPr>
                <a:spLocks noChangeArrowheads="1"/>
              </p:cNvSpPr>
              <p:nvPr/>
            </p:nvSpPr>
            <p:spPr bwMode="auto">
              <a:xfrm>
                <a:off x="1829416" y="41325"/>
                <a:ext cx="74157" cy="74157"/>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65">
                  <a:solidFill>
                    <a:srgbClr val="FFFFFF"/>
                  </a:solidFill>
                  <a:sym typeface="微软雅黑" panose="020B0503020204020204" pitchFamily="34" charset="-122"/>
                </a:endParaRPr>
              </a:p>
            </p:txBody>
          </p:sp>
          <p:sp>
            <p:nvSpPr>
              <p:cNvPr id="15" name="矩形 23"/>
              <p:cNvSpPr>
                <a:spLocks noChangeArrowheads="1"/>
              </p:cNvSpPr>
              <p:nvPr/>
            </p:nvSpPr>
            <p:spPr bwMode="auto">
              <a:xfrm>
                <a:off x="2042559" y="-1"/>
                <a:ext cx="1690023" cy="2447190"/>
              </a:xfrm>
              <a:custGeom>
                <a:avLst/>
                <a:gdLst>
                  <a:gd name="T0" fmla="*/ 0 w 2461290"/>
                  <a:gd name="T1" fmla="*/ 0 h 3564000"/>
                  <a:gd name="T2" fmla="*/ 1068995 w 2461290"/>
                  <a:gd name="T3" fmla="*/ 0 h 3564000"/>
                  <a:gd name="T4" fmla="*/ 1160439 w 2461290"/>
                  <a:gd name="T5" fmla="*/ 91444 h 3564000"/>
                  <a:gd name="T6" fmla="*/ 1160439 w 2461290"/>
                  <a:gd name="T7" fmla="*/ 1588898 h 3564000"/>
                  <a:gd name="T8" fmla="*/ 1068995 w 2461290"/>
                  <a:gd name="T9" fmla="*/ 1680342 h 3564000"/>
                  <a:gd name="T10" fmla="*/ 782140 w 2461290"/>
                  <a:gd name="T11" fmla="*/ 1680342 h 3564000"/>
                  <a:gd name="T12" fmla="*/ 0 w 2461290"/>
                  <a:gd name="T13" fmla="*/ 0 h 3564000"/>
                  <a:gd name="T14" fmla="*/ 0 60000 65536"/>
                  <a:gd name="T15" fmla="*/ 0 60000 65536"/>
                  <a:gd name="T16" fmla="*/ 0 60000 65536"/>
                  <a:gd name="T17" fmla="*/ 0 60000 65536"/>
                  <a:gd name="T18" fmla="*/ 0 60000 65536"/>
                  <a:gd name="T19" fmla="*/ 0 60000 65536"/>
                  <a:gd name="T20" fmla="*/ 0 60000 65536"/>
                  <a:gd name="T21" fmla="*/ 0 w 2461290"/>
                  <a:gd name="T22" fmla="*/ 0 h 3564000"/>
                  <a:gd name="T23" fmla="*/ 2461290 w 2461290"/>
                  <a:gd name="T24" fmla="*/ 3564000 h 3564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61290" h="3564000">
                    <a:moveTo>
                      <a:pt x="0" y="0"/>
                    </a:moveTo>
                    <a:lnTo>
                      <a:pt x="2267337" y="0"/>
                    </a:lnTo>
                    <a:cubicBezTo>
                      <a:pt x="2374454" y="0"/>
                      <a:pt x="2461290" y="86836"/>
                      <a:pt x="2461290" y="193953"/>
                    </a:cubicBezTo>
                    <a:lnTo>
                      <a:pt x="2461290" y="3370047"/>
                    </a:lnTo>
                    <a:cubicBezTo>
                      <a:pt x="2461290" y="3477164"/>
                      <a:pt x="2374454" y="3564000"/>
                      <a:pt x="2267337" y="3564000"/>
                    </a:cubicBezTo>
                    <a:lnTo>
                      <a:pt x="1658918" y="3564000"/>
                    </a:lnTo>
                    <a:lnTo>
                      <a:pt x="0"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sz="2490"/>
              </a:p>
            </p:txBody>
          </p:sp>
        </p:grpSp>
        <p:pic>
          <p:nvPicPr>
            <p:cNvPr id="7" name="图片 34"/>
            <p:cNvPicPr>
              <a:picLocks noChangeAspect="1" noChangeArrowheads="1"/>
            </p:cNvPicPr>
            <p:nvPr/>
          </p:nvPicPr>
          <p:blipFill>
            <a:blip r:embed="rId1"/>
            <a:srcRect/>
            <a:stretch>
              <a:fillRect/>
            </a:stretch>
          </p:blipFill>
          <p:spPr bwMode="auto">
            <a:xfrm>
              <a:off x="1830577" y="2226718"/>
              <a:ext cx="190285"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 Box 55"/>
          <p:cNvSpPr txBox="1">
            <a:spLocks noChangeArrowheads="1"/>
          </p:cNvSpPr>
          <p:nvPr/>
        </p:nvSpPr>
        <p:spPr bwMode="auto">
          <a:xfrm>
            <a:off x="2142044" y="476672"/>
            <a:ext cx="498818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3200" spc="300" dirty="0">
                <a:solidFill>
                  <a:schemeClr val="tx1"/>
                </a:solidFill>
                <a:effectLst/>
                <a:latin typeface="+mn-ea"/>
                <a:sym typeface="+mn-ea"/>
              </a:rPr>
              <a:t>实学实干 成就一番事业</a:t>
            </a:r>
            <a:endParaRPr lang="zh-CN" altLang="en-US" sz="3200" dirty="0">
              <a:sym typeface="+mn-lt"/>
            </a:endParaRPr>
          </a:p>
        </p:txBody>
      </p:sp>
      <p:pic>
        <p:nvPicPr>
          <p:cNvPr id="24" name="图片 23" descr="MAIN202104201821000250436239512"/>
          <p:cNvPicPr>
            <a:picLocks noChangeAspect="1"/>
          </p:cNvPicPr>
          <p:nvPr/>
        </p:nvPicPr>
        <p:blipFill>
          <a:blip r:embed="rId2"/>
          <a:stretch>
            <a:fillRect/>
          </a:stretch>
        </p:blipFill>
        <p:spPr>
          <a:xfrm>
            <a:off x="836930" y="1931035"/>
            <a:ext cx="4526280" cy="2654935"/>
          </a:xfrm>
          <a:prstGeom prst="rect">
            <a:avLst/>
          </a:prstGeom>
        </p:spPr>
      </p:pic>
      <p:sp>
        <p:nvSpPr>
          <p:cNvPr id="25" name="文本框 24"/>
          <p:cNvSpPr txBox="1"/>
          <p:nvPr/>
        </p:nvSpPr>
        <p:spPr>
          <a:xfrm>
            <a:off x="5808345" y="1701165"/>
            <a:ext cx="5586730" cy="4030980"/>
          </a:xfrm>
          <a:prstGeom prst="rect">
            <a:avLst/>
          </a:prstGeom>
          <a:noFill/>
        </p:spPr>
        <p:txBody>
          <a:bodyPr wrap="square" rtlCol="0">
            <a:spAutoFit/>
          </a:bodyPr>
          <a:p>
            <a:r>
              <a:rPr lang="zh-CN" altLang="en-US" sz="2000">
                <a:latin typeface="微软雅黑" panose="020B0503020204020204" pitchFamily="34" charset="-122"/>
                <a:ea typeface="微软雅黑" panose="020B0503020204020204" pitchFamily="34" charset="-122"/>
              </a:rPr>
              <a:t>大学生应该积极投身，做好基层工作</a:t>
            </a:r>
            <a:endParaRPr lang="zh-CN" altLang="en-US" sz="2000">
              <a:latin typeface="微软雅黑" panose="020B0503020204020204" pitchFamily="34" charset="-122"/>
              <a:ea typeface="微软雅黑" panose="020B0503020204020204" pitchFamily="34" charset="-122"/>
            </a:endParaRPr>
          </a:p>
          <a:p>
            <a:endParaRPr lang="zh-CN" altLang="en-US" sz="2000" b="0">
              <a:latin typeface="微软雅黑" panose="020B0503020204020204" pitchFamily="34" charset="-122"/>
              <a:ea typeface="微软雅黑" panose="020B0503020204020204" pitchFamily="34" charset="-122"/>
            </a:endParaRPr>
          </a:p>
          <a:p>
            <a:pPr indent="457200" eaLnBrk="1" latinLnBrk="0" hangingPunct="1">
              <a:extLst>
                <a:ext uri="{35155182-B16C-46BC-9424-99874614C6A1}">
                  <wpsdc:indentchars xmlns:wpsdc="http://www.wps.cn/officeDocument/2017/drawingmlCustomData" val="200" checksum="59296752"/>
                </a:ext>
              </a:extLst>
            </a:pPr>
            <a:r>
              <a:rPr lang="zh-CN" altLang="en-US" sz="1800" b="0">
                <a:latin typeface="微软雅黑" panose="020B0503020204020204" pitchFamily="34" charset="-122"/>
                <a:ea typeface="微软雅黑" panose="020B0503020204020204" pitchFamily="34" charset="-122"/>
              </a:rPr>
              <a:t>干好基层工作要做到四点：</a:t>
            </a:r>
            <a:endParaRPr lang="zh-CN" altLang="en-US" sz="1800" b="0">
              <a:latin typeface="微软雅黑" panose="020B0503020204020204" pitchFamily="34" charset="-122"/>
              <a:ea typeface="微软雅黑" panose="020B0503020204020204" pitchFamily="34" charset="-122"/>
            </a:endParaRPr>
          </a:p>
          <a:p>
            <a:pPr indent="457200" eaLnBrk="1" latinLnBrk="0" hangingPunct="1">
              <a:extLst>
                <a:ext uri="{35155182-B16C-46BC-9424-99874614C6A1}">
                  <wpsdc:indentchars xmlns:wpsdc="http://www.wps.cn/officeDocument/2017/drawingmlCustomData" val="200" checksum="59296752"/>
                </a:ext>
              </a:extLst>
            </a:pPr>
            <a:endParaRPr lang="zh-CN" altLang="en-US" sz="1800" b="0">
              <a:latin typeface="微软雅黑" panose="020B0503020204020204" pitchFamily="34" charset="-122"/>
              <a:ea typeface="微软雅黑" panose="020B0503020204020204" pitchFamily="34" charset="-122"/>
            </a:endParaRPr>
          </a:p>
          <a:p>
            <a:pPr indent="457200" eaLnBrk="1" latinLnBrk="0" hangingPunct="1">
              <a:extLst>
                <a:ext uri="{35155182-B16C-46BC-9424-99874614C6A1}">
                  <wpsdc:indentchars xmlns:wpsdc="http://www.wps.cn/officeDocument/2017/drawingmlCustomData" val="200" checksum="59296752"/>
                </a:ext>
              </a:extLst>
            </a:pPr>
            <a:r>
              <a:rPr lang="zh-CN" altLang="en-US" sz="1800" b="0">
                <a:solidFill>
                  <a:srgbClr val="FF0000"/>
                </a:solidFill>
                <a:latin typeface="微软雅黑" panose="020B0503020204020204" pitchFamily="34" charset="-122"/>
                <a:ea typeface="微软雅黑" panose="020B0503020204020204" pitchFamily="34" charset="-122"/>
              </a:rPr>
              <a:t>一是要有兴趣、有热情，</a:t>
            </a:r>
            <a:r>
              <a:rPr lang="zh-CN" altLang="en-US" sz="1800" b="0">
                <a:latin typeface="微软雅黑" panose="020B0503020204020204" pitchFamily="34" charset="-122"/>
                <a:ea typeface="微软雅黑" panose="020B0503020204020204" pitchFamily="34" charset="-122"/>
              </a:rPr>
              <a:t>这是基础。</a:t>
            </a:r>
            <a:endParaRPr lang="zh-CN" altLang="en-US" sz="1800" b="0">
              <a:latin typeface="微软雅黑" panose="020B0503020204020204" pitchFamily="34" charset="-122"/>
              <a:ea typeface="微软雅黑" panose="020B0503020204020204" pitchFamily="34" charset="-122"/>
            </a:endParaRPr>
          </a:p>
          <a:p>
            <a:pPr indent="457200" eaLnBrk="1" latinLnBrk="0" hangingPunct="1">
              <a:extLst>
                <a:ext uri="{35155182-B16C-46BC-9424-99874614C6A1}">
                  <wpsdc:indentchars xmlns:wpsdc="http://www.wps.cn/officeDocument/2017/drawingmlCustomData" val="200" checksum="59296752"/>
                </a:ext>
              </a:extLst>
            </a:pPr>
            <a:endParaRPr lang="zh-CN" altLang="en-US" sz="1800" b="0">
              <a:latin typeface="微软雅黑" panose="020B0503020204020204" pitchFamily="34" charset="-122"/>
              <a:ea typeface="微软雅黑" panose="020B0503020204020204" pitchFamily="34" charset="-122"/>
            </a:endParaRPr>
          </a:p>
          <a:p>
            <a:pPr indent="457200" eaLnBrk="1" latinLnBrk="0" hangingPunct="1">
              <a:extLst>
                <a:ext uri="{35155182-B16C-46BC-9424-99874614C6A1}">
                  <wpsdc:indentchars xmlns:wpsdc="http://www.wps.cn/officeDocument/2017/drawingmlCustomData" val="200" checksum="59296752"/>
                </a:ext>
              </a:extLst>
            </a:pPr>
            <a:r>
              <a:rPr lang="zh-CN" altLang="en-US" sz="1800" b="0">
                <a:solidFill>
                  <a:srgbClr val="FF0000"/>
                </a:solidFill>
                <a:latin typeface="微软雅黑" panose="020B0503020204020204" pitchFamily="34" charset="-122"/>
                <a:ea typeface="微软雅黑" panose="020B0503020204020204" pitchFamily="34" charset="-122"/>
              </a:rPr>
              <a:t>二是要有韧性、有耐力，</a:t>
            </a:r>
            <a:r>
              <a:rPr lang="zh-CN" altLang="en-US" sz="1800" b="0">
                <a:latin typeface="微软雅黑" panose="020B0503020204020204" pitchFamily="34" charset="-122"/>
                <a:ea typeface="微软雅黑" panose="020B0503020204020204" pitchFamily="34" charset="-122"/>
              </a:rPr>
              <a:t>要做好长期艰苦奋斗的准备。</a:t>
            </a:r>
            <a:endParaRPr lang="zh-CN" altLang="en-US" sz="1800" b="0">
              <a:latin typeface="微软雅黑" panose="020B0503020204020204" pitchFamily="34" charset="-122"/>
              <a:ea typeface="微软雅黑" panose="020B0503020204020204" pitchFamily="34" charset="-122"/>
            </a:endParaRPr>
          </a:p>
          <a:p>
            <a:pPr indent="457200" eaLnBrk="1" latinLnBrk="0" hangingPunct="1">
              <a:extLst>
                <a:ext uri="{35155182-B16C-46BC-9424-99874614C6A1}">
                  <wpsdc:indentchars xmlns:wpsdc="http://www.wps.cn/officeDocument/2017/drawingmlCustomData" val="200" checksum="59296752"/>
                </a:ext>
              </a:extLst>
            </a:pPr>
            <a:endParaRPr lang="zh-CN" altLang="en-US" sz="1800" b="0">
              <a:latin typeface="微软雅黑" panose="020B0503020204020204" pitchFamily="34" charset="-122"/>
              <a:ea typeface="微软雅黑" panose="020B0503020204020204" pitchFamily="34" charset="-122"/>
            </a:endParaRPr>
          </a:p>
          <a:p>
            <a:pPr indent="457200" eaLnBrk="1" latinLnBrk="0" hangingPunct="1">
              <a:extLst>
                <a:ext uri="{35155182-B16C-46BC-9424-99874614C6A1}">
                  <wpsdc:indentchars xmlns:wpsdc="http://www.wps.cn/officeDocument/2017/drawingmlCustomData" val="200" checksum="59296752"/>
                </a:ext>
              </a:extLst>
            </a:pPr>
            <a:r>
              <a:rPr lang="zh-CN" altLang="en-US" sz="1800" b="0">
                <a:solidFill>
                  <a:srgbClr val="FF0000"/>
                </a:solidFill>
                <a:latin typeface="微软雅黑" panose="020B0503020204020204" pitchFamily="34" charset="-122"/>
                <a:ea typeface="微软雅黑" panose="020B0503020204020204" pitchFamily="34" charset="-122"/>
              </a:rPr>
              <a:t>三是要有一点儿组织能力</a:t>
            </a:r>
            <a:r>
              <a:rPr lang="zh-CN" altLang="en-US" sz="1800" b="0">
                <a:latin typeface="微软雅黑" panose="020B0503020204020204" pitchFamily="34" charset="-122"/>
                <a:ea typeface="微软雅黑" panose="020B0503020204020204" pitchFamily="34" charset="-122"/>
              </a:rPr>
              <a:t>，这种能力主要靠后天锻炼出来。</a:t>
            </a:r>
            <a:endParaRPr lang="zh-CN" altLang="en-US" sz="1800" b="0">
              <a:latin typeface="微软雅黑" panose="020B0503020204020204" pitchFamily="34" charset="-122"/>
              <a:ea typeface="微软雅黑" panose="020B0503020204020204" pitchFamily="34" charset="-122"/>
            </a:endParaRPr>
          </a:p>
          <a:p>
            <a:pPr indent="457200" eaLnBrk="1" latinLnBrk="0" hangingPunct="1">
              <a:extLst>
                <a:ext uri="{35155182-B16C-46BC-9424-99874614C6A1}">
                  <wpsdc:indentchars xmlns:wpsdc="http://www.wps.cn/officeDocument/2017/drawingmlCustomData" val="200" checksum="59296752"/>
                </a:ext>
              </a:extLst>
            </a:pPr>
            <a:endParaRPr lang="zh-CN" altLang="en-US" sz="1800" b="0">
              <a:latin typeface="微软雅黑" panose="020B0503020204020204" pitchFamily="34" charset="-122"/>
              <a:ea typeface="微软雅黑" panose="020B0503020204020204" pitchFamily="34" charset="-122"/>
            </a:endParaRPr>
          </a:p>
          <a:p>
            <a:pPr indent="457200" eaLnBrk="1" latinLnBrk="0" hangingPunct="1">
              <a:extLst>
                <a:ext uri="{35155182-B16C-46BC-9424-99874614C6A1}">
                  <wpsdc:indentchars xmlns:wpsdc="http://www.wps.cn/officeDocument/2017/drawingmlCustomData" val="200" checksum="59296752"/>
                </a:ext>
              </a:extLst>
            </a:pPr>
            <a:r>
              <a:rPr lang="zh-CN" altLang="en-US" sz="1800" b="0">
                <a:solidFill>
                  <a:srgbClr val="FF0000"/>
                </a:solidFill>
                <a:latin typeface="微软雅黑" panose="020B0503020204020204" pitchFamily="34" charset="-122"/>
                <a:ea typeface="微软雅黑" panose="020B0503020204020204" pitchFamily="34" charset="-122"/>
              </a:rPr>
              <a:t>四是要有一股豁出去的干劲</a:t>
            </a:r>
            <a:r>
              <a:rPr lang="zh-CN" altLang="en-US" sz="1800" b="0">
                <a:latin typeface="微软雅黑" panose="020B0503020204020204" pitchFamily="34" charset="-122"/>
                <a:ea typeface="微软雅黑" panose="020B0503020204020204" pitchFamily="34" charset="-122"/>
              </a:rPr>
              <a:t>，不但每天要花大量时间工作，而且要敢于负责，大胆创新。</a:t>
            </a:r>
            <a:endParaRPr lang="en-US" altLang="zh-CN" sz="1800" b="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3926" y="4852478"/>
            <a:ext cx="2015792" cy="2005522"/>
          </a:xfrm>
          <a:prstGeom prst="rect">
            <a:avLst/>
          </a:prstGeom>
        </p:spPr>
      </p:pic>
      <p:sp>
        <p:nvSpPr>
          <p:cNvPr id="6" name="文本框 5"/>
          <p:cNvSpPr txBox="1"/>
          <p:nvPr/>
        </p:nvSpPr>
        <p:spPr>
          <a:xfrm>
            <a:off x="3503930" y="1772285"/>
            <a:ext cx="5978525" cy="2861310"/>
          </a:xfrm>
          <a:prstGeom prst="rect">
            <a:avLst/>
          </a:prstGeom>
          <a:noFill/>
        </p:spPr>
        <p:txBody>
          <a:bodyPr wrap="square" rtlCol="0">
            <a:spAutoFit/>
          </a:bodyPr>
          <a:p>
            <a:pPr indent="457200" eaLnBrk="1" latinLnBrk="0" hangingPunct="1">
              <a:lnSpc>
                <a:spcPct val="150000"/>
              </a:lnSpc>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身为新时代青年，要心怀“国之大者”，勇担时代重任，也要于细微处展作为，从点滴处凝聚起磅礴的力量。在平凡工作中激扬青春、开拓人生、奉献社会，用奋斗的姿态、赤子的忠诚不断前行，不辱使命、不负韶华，以实干绘就青春底色，在逐梦的路上行稳致远。</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3926" y="4852478"/>
            <a:ext cx="2015792" cy="2005522"/>
          </a:xfrm>
          <a:prstGeom prst="rect">
            <a:avLst/>
          </a:prstGeom>
        </p:spPr>
      </p:pic>
      <p:sp>
        <p:nvSpPr>
          <p:cNvPr id="6" name="文本框 5" descr="7b0a2020202022776f7264617274223a20227b5c2269645c223a32353030313131352c5c227469645c223a31333439347d220a7d0a"/>
          <p:cNvSpPr txBox="1"/>
          <p:nvPr/>
        </p:nvSpPr>
        <p:spPr>
          <a:xfrm>
            <a:off x="3143885" y="2205355"/>
            <a:ext cx="7498080" cy="1822450"/>
          </a:xfrm>
          <a:prstGeom prst="rect">
            <a:avLst/>
          </a:prstGeom>
          <a:noFill/>
        </p:spPr>
        <p:txBody>
          <a:bodyPr wrap="square" rtlCol="0">
            <a:spAutoFit/>
            <a:scene3d>
              <a:camera prst="obliqueTopRight"/>
              <a:lightRig rig="threePt" dir="t">
                <a:rot lat="0" lon="0" rev="0"/>
              </a:lightRig>
            </a:scene3d>
          </a:bodyPr>
          <a:p>
            <a:pPr indent="457200" eaLnBrk="1" latinLnBrk="0" hangingPunct="1">
              <a:lnSpc>
                <a:spcPct val="150000"/>
              </a:lnSpc>
            </a:pPr>
            <a:r>
              <a:rPr lang="en-US" altLang="zh-CN" sz="7500">
                <a:ln w="19050" cmpd="sng">
                  <a:solidFill>
                    <a:srgbClr val="F7E14A"/>
                  </a:solidFill>
                  <a:prstDash val="solid"/>
                </a:ln>
                <a:blipFill>
                  <a:blip r:embed="rId2"/>
                  <a:stretch>
                    <a:fillRect/>
                  </a:stretch>
                </a:blipFill>
                <a:effectLst>
                  <a:outerShdw dist="76200" dir="20640000" algn="t" rotWithShape="0">
                    <a:srgbClr val="B9210D">
                      <a:alpha val="100000"/>
                    </a:srgbClr>
                  </a:outerShdw>
                  <a:reflection blurRad="12700" stA="20000" endA="300" endPos="40000" dist="76200" dir="5400000" sy="-100000" algn="bl" rotWithShape="0"/>
                </a:effectLst>
                <a:latin typeface="汉仪大黑简" panose="02010600000101010101" charset="-122"/>
                <a:ea typeface="汉仪大黑简" panose="02010600000101010101" charset="-122"/>
                <a:cs typeface="汉仪大黑简" panose="02010600000101010101" charset="-122"/>
              </a:rPr>
              <a:t>THANK YOU</a:t>
            </a:r>
            <a:r>
              <a:rPr lang="zh-CN" altLang="en-US" sz="7500">
                <a:ln w="19050" cmpd="sng">
                  <a:solidFill>
                    <a:srgbClr val="F7E14A"/>
                  </a:solidFill>
                  <a:prstDash val="solid"/>
                </a:ln>
                <a:blipFill>
                  <a:blip r:embed="rId2"/>
                  <a:stretch>
                    <a:fillRect/>
                  </a:stretch>
                </a:blipFill>
                <a:effectLst>
                  <a:outerShdw dist="76200" dir="20640000" algn="t" rotWithShape="0">
                    <a:srgbClr val="B9210D">
                      <a:alpha val="100000"/>
                    </a:srgbClr>
                  </a:outerShdw>
                  <a:reflection blurRad="12700" stA="20000" endA="300" endPos="40000" dist="76200" dir="5400000" sy="-100000" algn="bl" rotWithShape="0"/>
                </a:effectLst>
                <a:latin typeface="汉仪大黑简" panose="02010600000101010101" charset="-122"/>
                <a:ea typeface="汉仪大黑简" panose="02010600000101010101" charset="-122"/>
                <a:cs typeface="汉仪大黑简" panose="02010600000101010101" charset="-122"/>
              </a:rPr>
              <a:t>！</a:t>
            </a:r>
            <a:endParaRPr lang="zh-CN" altLang="en-US" sz="7500">
              <a:ln w="19050" cmpd="sng">
                <a:solidFill>
                  <a:srgbClr val="F7E14A"/>
                </a:solidFill>
                <a:prstDash val="solid"/>
              </a:ln>
              <a:blipFill>
                <a:blip r:embed="rId2"/>
                <a:stretch>
                  <a:fillRect/>
                </a:stretch>
              </a:blipFill>
              <a:effectLst>
                <a:outerShdw dist="76200" dir="20640000" algn="t" rotWithShape="0">
                  <a:srgbClr val="B9210D">
                    <a:alpha val="100000"/>
                  </a:srgbClr>
                </a:outerShdw>
                <a:reflection blurRad="12700" stA="20000" endA="300" endPos="40000" dist="76200" dir="5400000" sy="-100000" algn="bl" rotWithShape="0"/>
              </a:effectLst>
              <a:latin typeface="汉仪大黑简" panose="02010600000101010101" charset="-122"/>
              <a:ea typeface="汉仪大黑简" panose="02010600000101010101" charset="-122"/>
              <a:cs typeface="汉仪大黑简" panose="0201060000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KSO_Shape"/>
          <p:cNvSpPr/>
          <p:nvPr/>
        </p:nvSpPr>
        <p:spPr bwMode="auto">
          <a:xfrm>
            <a:off x="839664" y="2276425"/>
            <a:ext cx="3168264" cy="3173553"/>
          </a:xfrm>
          <a:custGeom>
            <a:avLst/>
            <a:gdLst>
              <a:gd name="T0" fmla="*/ 2147483646 w 4409"/>
              <a:gd name="T1" fmla="*/ 2147483646 h 4408"/>
              <a:gd name="T2" fmla="*/ 2147483646 w 4409"/>
              <a:gd name="T3" fmla="*/ 2147483646 h 4408"/>
              <a:gd name="T4" fmla="*/ 2147483646 w 4409"/>
              <a:gd name="T5" fmla="*/ 2147483646 h 4408"/>
              <a:gd name="T6" fmla="*/ 2147483646 w 4409"/>
              <a:gd name="T7" fmla="*/ 2147483646 h 4408"/>
              <a:gd name="T8" fmla="*/ 2147483646 w 4409"/>
              <a:gd name="T9" fmla="*/ 2147483646 h 4408"/>
              <a:gd name="T10" fmla="*/ 2147483646 w 4409"/>
              <a:gd name="T11" fmla="*/ 2147483646 h 4408"/>
              <a:gd name="T12" fmla="*/ 2147483646 w 4409"/>
              <a:gd name="T13" fmla="*/ 2147483646 h 4408"/>
              <a:gd name="T14" fmla="*/ 2147483646 w 4409"/>
              <a:gd name="T15" fmla="*/ 2147483646 h 4408"/>
              <a:gd name="T16" fmla="*/ 481718167 w 4409"/>
              <a:gd name="T17" fmla="*/ 2147483646 h 4408"/>
              <a:gd name="T18" fmla="*/ 321145301 w 4409"/>
              <a:gd name="T19" fmla="*/ 2147483646 h 4408"/>
              <a:gd name="T20" fmla="*/ 2147483646 w 4409"/>
              <a:gd name="T21" fmla="*/ 2147483646 h 4408"/>
              <a:gd name="T22" fmla="*/ 2147483646 w 4409"/>
              <a:gd name="T23" fmla="*/ 2147483646 h 4408"/>
              <a:gd name="T24" fmla="*/ 2147483646 w 4409"/>
              <a:gd name="T25" fmla="*/ 2147483646 h 4408"/>
              <a:gd name="T26" fmla="*/ 2147483646 w 4409"/>
              <a:gd name="T27" fmla="*/ 2147483646 h 4408"/>
              <a:gd name="T28" fmla="*/ 2147483646 w 4409"/>
              <a:gd name="T29" fmla="*/ 2147483646 h 4408"/>
              <a:gd name="T30" fmla="*/ 2147483646 w 4409"/>
              <a:gd name="T31" fmla="*/ 2147483646 h 4408"/>
              <a:gd name="T32" fmla="*/ 2147483646 w 4409"/>
              <a:gd name="T33" fmla="*/ 2147483646 h 4408"/>
              <a:gd name="T34" fmla="*/ 2147483646 w 4409"/>
              <a:gd name="T35" fmla="*/ 2147483646 h 4408"/>
              <a:gd name="T36" fmla="*/ 2147483646 w 4409"/>
              <a:gd name="T37" fmla="*/ 2147483646 h 4408"/>
              <a:gd name="T38" fmla="*/ 2147483646 w 4409"/>
              <a:gd name="T39" fmla="*/ 2147483646 h 4408"/>
              <a:gd name="T40" fmla="*/ 2147483646 w 4409"/>
              <a:gd name="T41" fmla="*/ 2147483646 h 4408"/>
              <a:gd name="T42" fmla="*/ 2147483646 w 4409"/>
              <a:gd name="T43" fmla="*/ 2147483646 h 4408"/>
              <a:gd name="T44" fmla="*/ 2147483646 w 4409"/>
              <a:gd name="T45" fmla="*/ 2147483646 h 4408"/>
              <a:gd name="T46" fmla="*/ 2147483646 w 4409"/>
              <a:gd name="T47" fmla="*/ 2147483646 h 4408"/>
              <a:gd name="T48" fmla="*/ 2147483646 w 4409"/>
              <a:gd name="T49" fmla="*/ 2147483646 h 4408"/>
              <a:gd name="T50" fmla="*/ 2147483646 w 4409"/>
              <a:gd name="T51" fmla="*/ 2147483646 h 4408"/>
              <a:gd name="T52" fmla="*/ 2147483646 w 4409"/>
              <a:gd name="T53" fmla="*/ 2147483646 h 4408"/>
              <a:gd name="T54" fmla="*/ 2147483646 w 4409"/>
              <a:gd name="T55" fmla="*/ 2147483646 h 4408"/>
              <a:gd name="T56" fmla="*/ 2147483646 w 4409"/>
              <a:gd name="T57" fmla="*/ 2147483646 h 4408"/>
              <a:gd name="T58" fmla="*/ 2147483646 w 4409"/>
              <a:gd name="T59" fmla="*/ 2147483646 h 4408"/>
              <a:gd name="T60" fmla="*/ 2147483646 w 4409"/>
              <a:gd name="T61" fmla="*/ 2147483646 h 4408"/>
              <a:gd name="T62" fmla="*/ 2147483646 w 4409"/>
              <a:gd name="T63" fmla="*/ 2147483646 h 4408"/>
              <a:gd name="T64" fmla="*/ 2147483646 w 4409"/>
              <a:gd name="T65" fmla="*/ 2147483646 h 4408"/>
              <a:gd name="T66" fmla="*/ 2147483646 w 4409"/>
              <a:gd name="T67" fmla="*/ 2147483646 h 4408"/>
              <a:gd name="T68" fmla="*/ 2147483646 w 4409"/>
              <a:gd name="T69" fmla="*/ 2147483646 h 4408"/>
              <a:gd name="T70" fmla="*/ 2147483646 w 4409"/>
              <a:gd name="T71" fmla="*/ 2147483646 h 4408"/>
              <a:gd name="T72" fmla="*/ 2147483646 w 4409"/>
              <a:gd name="T73" fmla="*/ 2147483646 h 4408"/>
              <a:gd name="T74" fmla="*/ 2147483646 w 4409"/>
              <a:gd name="T75" fmla="*/ 2147483646 h 4408"/>
              <a:gd name="T76" fmla="*/ 2147483646 w 4409"/>
              <a:gd name="T77" fmla="*/ 2147483646 h 4408"/>
              <a:gd name="T78" fmla="*/ 2147483646 w 4409"/>
              <a:gd name="T79" fmla="*/ 2147483646 h 4408"/>
              <a:gd name="T80" fmla="*/ 2147483646 w 4409"/>
              <a:gd name="T81" fmla="*/ 2147483646 h 4408"/>
              <a:gd name="T82" fmla="*/ 2147483646 w 4409"/>
              <a:gd name="T83" fmla="*/ 2147483646 h 4408"/>
              <a:gd name="T84" fmla="*/ 2147483646 w 4409"/>
              <a:gd name="T85" fmla="*/ 2147483646 h 4408"/>
              <a:gd name="T86" fmla="*/ 2147483646 w 4409"/>
              <a:gd name="T87" fmla="*/ 2147483646 h 4408"/>
              <a:gd name="T88" fmla="*/ 2147483646 w 4409"/>
              <a:gd name="T89" fmla="*/ 2147483646 h 4408"/>
              <a:gd name="T90" fmla="*/ 2147483646 w 4409"/>
              <a:gd name="T91" fmla="*/ 2147483646 h 4408"/>
              <a:gd name="T92" fmla="*/ 2147483646 w 4409"/>
              <a:gd name="T93" fmla="*/ 2147483646 h 4408"/>
              <a:gd name="T94" fmla="*/ 2147483646 w 4409"/>
              <a:gd name="T95" fmla="*/ 2147483646 h 4408"/>
              <a:gd name="T96" fmla="*/ 2147483646 w 4409"/>
              <a:gd name="T97" fmla="*/ 2147483646 h 4408"/>
              <a:gd name="T98" fmla="*/ 2147483646 w 4409"/>
              <a:gd name="T99" fmla="*/ 2147483646 h 4408"/>
              <a:gd name="T100" fmla="*/ 2147483646 w 4409"/>
              <a:gd name="T101" fmla="*/ 2147483646 h 4408"/>
              <a:gd name="T102" fmla="*/ 2147483646 w 4409"/>
              <a:gd name="T103" fmla="*/ 2147483646 h 4408"/>
              <a:gd name="T104" fmla="*/ 2147483646 w 4409"/>
              <a:gd name="T105" fmla="*/ 2147483646 h 4408"/>
              <a:gd name="T106" fmla="*/ 2147483646 w 4409"/>
              <a:gd name="T107" fmla="*/ 2147483646 h 4408"/>
              <a:gd name="T108" fmla="*/ 2147483646 w 4409"/>
              <a:gd name="T109" fmla="*/ 2147483646 h 44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409" h="4408">
                <a:moveTo>
                  <a:pt x="3025" y="2127"/>
                </a:moveTo>
                <a:lnTo>
                  <a:pt x="3025" y="2127"/>
                </a:lnTo>
                <a:lnTo>
                  <a:pt x="3097" y="2107"/>
                </a:lnTo>
                <a:lnTo>
                  <a:pt x="3179" y="2081"/>
                </a:lnTo>
                <a:lnTo>
                  <a:pt x="3271" y="2053"/>
                </a:lnTo>
                <a:lnTo>
                  <a:pt x="3375" y="2020"/>
                </a:lnTo>
                <a:lnTo>
                  <a:pt x="3429" y="2002"/>
                </a:lnTo>
                <a:lnTo>
                  <a:pt x="3481" y="1982"/>
                </a:lnTo>
                <a:lnTo>
                  <a:pt x="3532" y="1961"/>
                </a:lnTo>
                <a:lnTo>
                  <a:pt x="3580" y="1938"/>
                </a:lnTo>
                <a:lnTo>
                  <a:pt x="3626" y="1914"/>
                </a:lnTo>
                <a:lnTo>
                  <a:pt x="3672" y="1889"/>
                </a:lnTo>
                <a:lnTo>
                  <a:pt x="3715" y="1861"/>
                </a:lnTo>
                <a:lnTo>
                  <a:pt x="3756" y="1834"/>
                </a:lnTo>
                <a:lnTo>
                  <a:pt x="3797" y="1804"/>
                </a:lnTo>
                <a:lnTo>
                  <a:pt x="3834" y="1774"/>
                </a:lnTo>
                <a:lnTo>
                  <a:pt x="3871" y="1744"/>
                </a:lnTo>
                <a:lnTo>
                  <a:pt x="3906" y="1711"/>
                </a:lnTo>
                <a:lnTo>
                  <a:pt x="3940" y="1679"/>
                </a:lnTo>
                <a:lnTo>
                  <a:pt x="3971" y="1644"/>
                </a:lnTo>
                <a:lnTo>
                  <a:pt x="4002" y="1610"/>
                </a:lnTo>
                <a:lnTo>
                  <a:pt x="4031" y="1575"/>
                </a:lnTo>
                <a:lnTo>
                  <a:pt x="4059" y="1539"/>
                </a:lnTo>
                <a:lnTo>
                  <a:pt x="4085" y="1502"/>
                </a:lnTo>
                <a:lnTo>
                  <a:pt x="4110" y="1466"/>
                </a:lnTo>
                <a:lnTo>
                  <a:pt x="4134" y="1428"/>
                </a:lnTo>
                <a:lnTo>
                  <a:pt x="4157" y="1390"/>
                </a:lnTo>
                <a:lnTo>
                  <a:pt x="4177" y="1351"/>
                </a:lnTo>
                <a:lnTo>
                  <a:pt x="4198" y="1312"/>
                </a:lnTo>
                <a:lnTo>
                  <a:pt x="4217" y="1274"/>
                </a:lnTo>
                <a:lnTo>
                  <a:pt x="4234" y="1235"/>
                </a:lnTo>
                <a:lnTo>
                  <a:pt x="4251" y="1196"/>
                </a:lnTo>
                <a:lnTo>
                  <a:pt x="4267" y="1156"/>
                </a:lnTo>
                <a:lnTo>
                  <a:pt x="4281" y="1117"/>
                </a:lnTo>
                <a:lnTo>
                  <a:pt x="4295" y="1078"/>
                </a:lnTo>
                <a:lnTo>
                  <a:pt x="4307" y="1039"/>
                </a:lnTo>
                <a:lnTo>
                  <a:pt x="4319" y="1000"/>
                </a:lnTo>
                <a:lnTo>
                  <a:pt x="4329" y="961"/>
                </a:lnTo>
                <a:lnTo>
                  <a:pt x="4340" y="923"/>
                </a:lnTo>
                <a:lnTo>
                  <a:pt x="4349" y="884"/>
                </a:lnTo>
                <a:lnTo>
                  <a:pt x="4357" y="847"/>
                </a:lnTo>
                <a:lnTo>
                  <a:pt x="4365" y="809"/>
                </a:lnTo>
                <a:lnTo>
                  <a:pt x="4377" y="736"/>
                </a:lnTo>
                <a:lnTo>
                  <a:pt x="4387" y="665"/>
                </a:lnTo>
                <a:lnTo>
                  <a:pt x="4395" y="598"/>
                </a:lnTo>
                <a:lnTo>
                  <a:pt x="4401" y="534"/>
                </a:lnTo>
                <a:lnTo>
                  <a:pt x="4405" y="474"/>
                </a:lnTo>
                <a:lnTo>
                  <a:pt x="4407" y="418"/>
                </a:lnTo>
                <a:lnTo>
                  <a:pt x="4409" y="367"/>
                </a:lnTo>
                <a:lnTo>
                  <a:pt x="4409" y="321"/>
                </a:lnTo>
                <a:lnTo>
                  <a:pt x="4409" y="281"/>
                </a:lnTo>
                <a:lnTo>
                  <a:pt x="4407" y="247"/>
                </a:lnTo>
                <a:lnTo>
                  <a:pt x="4404" y="201"/>
                </a:lnTo>
                <a:lnTo>
                  <a:pt x="4403" y="183"/>
                </a:lnTo>
                <a:lnTo>
                  <a:pt x="3786" y="183"/>
                </a:lnTo>
                <a:lnTo>
                  <a:pt x="3491" y="183"/>
                </a:lnTo>
                <a:lnTo>
                  <a:pt x="3491" y="0"/>
                </a:lnTo>
                <a:lnTo>
                  <a:pt x="919" y="0"/>
                </a:lnTo>
                <a:lnTo>
                  <a:pt x="919" y="183"/>
                </a:lnTo>
                <a:lnTo>
                  <a:pt x="624" y="183"/>
                </a:lnTo>
                <a:lnTo>
                  <a:pt x="6" y="183"/>
                </a:lnTo>
                <a:lnTo>
                  <a:pt x="5" y="201"/>
                </a:lnTo>
                <a:lnTo>
                  <a:pt x="2" y="247"/>
                </a:lnTo>
                <a:lnTo>
                  <a:pt x="1" y="282"/>
                </a:lnTo>
                <a:lnTo>
                  <a:pt x="0" y="321"/>
                </a:lnTo>
                <a:lnTo>
                  <a:pt x="1" y="367"/>
                </a:lnTo>
                <a:lnTo>
                  <a:pt x="2" y="419"/>
                </a:lnTo>
                <a:lnTo>
                  <a:pt x="4" y="475"/>
                </a:lnTo>
                <a:lnTo>
                  <a:pt x="8" y="535"/>
                </a:lnTo>
                <a:lnTo>
                  <a:pt x="14" y="599"/>
                </a:lnTo>
                <a:lnTo>
                  <a:pt x="22" y="667"/>
                </a:lnTo>
                <a:lnTo>
                  <a:pt x="32" y="737"/>
                </a:lnTo>
                <a:lnTo>
                  <a:pt x="45" y="811"/>
                </a:lnTo>
                <a:lnTo>
                  <a:pt x="52" y="848"/>
                </a:lnTo>
                <a:lnTo>
                  <a:pt x="61" y="886"/>
                </a:lnTo>
                <a:lnTo>
                  <a:pt x="69" y="924"/>
                </a:lnTo>
                <a:lnTo>
                  <a:pt x="79" y="962"/>
                </a:lnTo>
                <a:lnTo>
                  <a:pt x="91" y="1002"/>
                </a:lnTo>
                <a:lnTo>
                  <a:pt x="102" y="1041"/>
                </a:lnTo>
                <a:lnTo>
                  <a:pt x="115" y="1080"/>
                </a:lnTo>
                <a:lnTo>
                  <a:pt x="128" y="1120"/>
                </a:lnTo>
                <a:lnTo>
                  <a:pt x="142" y="1158"/>
                </a:lnTo>
                <a:lnTo>
                  <a:pt x="159" y="1198"/>
                </a:lnTo>
                <a:lnTo>
                  <a:pt x="175" y="1237"/>
                </a:lnTo>
                <a:lnTo>
                  <a:pt x="193" y="1276"/>
                </a:lnTo>
                <a:lnTo>
                  <a:pt x="211" y="1315"/>
                </a:lnTo>
                <a:lnTo>
                  <a:pt x="232" y="1354"/>
                </a:lnTo>
                <a:lnTo>
                  <a:pt x="253" y="1392"/>
                </a:lnTo>
                <a:lnTo>
                  <a:pt x="275" y="1430"/>
                </a:lnTo>
                <a:lnTo>
                  <a:pt x="299" y="1468"/>
                </a:lnTo>
                <a:lnTo>
                  <a:pt x="324" y="1504"/>
                </a:lnTo>
                <a:lnTo>
                  <a:pt x="350" y="1541"/>
                </a:lnTo>
                <a:lnTo>
                  <a:pt x="378" y="1577"/>
                </a:lnTo>
                <a:lnTo>
                  <a:pt x="407" y="1612"/>
                </a:lnTo>
                <a:lnTo>
                  <a:pt x="438" y="1646"/>
                </a:lnTo>
                <a:lnTo>
                  <a:pt x="470" y="1681"/>
                </a:lnTo>
                <a:lnTo>
                  <a:pt x="503" y="1713"/>
                </a:lnTo>
                <a:lnTo>
                  <a:pt x="538" y="1746"/>
                </a:lnTo>
                <a:lnTo>
                  <a:pt x="574" y="1776"/>
                </a:lnTo>
                <a:lnTo>
                  <a:pt x="613" y="1806"/>
                </a:lnTo>
                <a:lnTo>
                  <a:pt x="653" y="1835"/>
                </a:lnTo>
                <a:lnTo>
                  <a:pt x="694" y="1863"/>
                </a:lnTo>
                <a:lnTo>
                  <a:pt x="738" y="1890"/>
                </a:lnTo>
                <a:lnTo>
                  <a:pt x="782" y="1915"/>
                </a:lnTo>
                <a:lnTo>
                  <a:pt x="829" y="1939"/>
                </a:lnTo>
                <a:lnTo>
                  <a:pt x="878" y="1962"/>
                </a:lnTo>
                <a:lnTo>
                  <a:pt x="928" y="1983"/>
                </a:lnTo>
                <a:lnTo>
                  <a:pt x="981" y="2002"/>
                </a:lnTo>
                <a:lnTo>
                  <a:pt x="1035" y="2020"/>
                </a:lnTo>
                <a:lnTo>
                  <a:pt x="1137" y="2053"/>
                </a:lnTo>
                <a:lnTo>
                  <a:pt x="1230" y="2080"/>
                </a:lnTo>
                <a:lnTo>
                  <a:pt x="1311" y="2105"/>
                </a:lnTo>
                <a:lnTo>
                  <a:pt x="1384" y="2125"/>
                </a:lnTo>
                <a:lnTo>
                  <a:pt x="1417" y="2164"/>
                </a:lnTo>
                <a:lnTo>
                  <a:pt x="1452" y="2203"/>
                </a:lnTo>
                <a:lnTo>
                  <a:pt x="1488" y="2241"/>
                </a:lnTo>
                <a:lnTo>
                  <a:pt x="1525" y="2275"/>
                </a:lnTo>
                <a:lnTo>
                  <a:pt x="1562" y="2309"/>
                </a:lnTo>
                <a:lnTo>
                  <a:pt x="1600" y="2340"/>
                </a:lnTo>
                <a:lnTo>
                  <a:pt x="1639" y="2370"/>
                </a:lnTo>
                <a:lnTo>
                  <a:pt x="1679" y="2398"/>
                </a:lnTo>
                <a:lnTo>
                  <a:pt x="1720" y="2424"/>
                </a:lnTo>
                <a:lnTo>
                  <a:pt x="1761" y="2449"/>
                </a:lnTo>
                <a:lnTo>
                  <a:pt x="1803" y="2471"/>
                </a:lnTo>
                <a:lnTo>
                  <a:pt x="1845" y="2490"/>
                </a:lnTo>
                <a:lnTo>
                  <a:pt x="1888" y="2508"/>
                </a:lnTo>
                <a:lnTo>
                  <a:pt x="1933" y="2525"/>
                </a:lnTo>
                <a:lnTo>
                  <a:pt x="1976" y="2538"/>
                </a:lnTo>
                <a:lnTo>
                  <a:pt x="2021" y="2549"/>
                </a:lnTo>
                <a:lnTo>
                  <a:pt x="2021" y="3864"/>
                </a:lnTo>
                <a:lnTo>
                  <a:pt x="1963" y="3868"/>
                </a:lnTo>
                <a:lnTo>
                  <a:pt x="1906" y="3873"/>
                </a:lnTo>
                <a:lnTo>
                  <a:pt x="1850" y="3880"/>
                </a:lnTo>
                <a:lnTo>
                  <a:pt x="1795" y="3887"/>
                </a:lnTo>
                <a:lnTo>
                  <a:pt x="1741" y="3895"/>
                </a:lnTo>
                <a:lnTo>
                  <a:pt x="1688" y="3904"/>
                </a:lnTo>
                <a:lnTo>
                  <a:pt x="1636" y="3915"/>
                </a:lnTo>
                <a:lnTo>
                  <a:pt x="1587" y="3926"/>
                </a:lnTo>
                <a:lnTo>
                  <a:pt x="1537" y="3939"/>
                </a:lnTo>
                <a:lnTo>
                  <a:pt x="1489" y="3951"/>
                </a:lnTo>
                <a:lnTo>
                  <a:pt x="1444" y="3965"/>
                </a:lnTo>
                <a:lnTo>
                  <a:pt x="1399" y="3980"/>
                </a:lnTo>
                <a:lnTo>
                  <a:pt x="1355" y="3995"/>
                </a:lnTo>
                <a:lnTo>
                  <a:pt x="1314" y="4012"/>
                </a:lnTo>
                <a:lnTo>
                  <a:pt x="1274" y="4029"/>
                </a:lnTo>
                <a:lnTo>
                  <a:pt x="1237" y="4046"/>
                </a:lnTo>
                <a:lnTo>
                  <a:pt x="1200" y="4065"/>
                </a:lnTo>
                <a:lnTo>
                  <a:pt x="1166" y="4085"/>
                </a:lnTo>
                <a:lnTo>
                  <a:pt x="1134" y="4104"/>
                </a:lnTo>
                <a:lnTo>
                  <a:pt x="1104" y="4124"/>
                </a:lnTo>
                <a:lnTo>
                  <a:pt x="1076" y="4146"/>
                </a:lnTo>
                <a:lnTo>
                  <a:pt x="1049" y="4167"/>
                </a:lnTo>
                <a:lnTo>
                  <a:pt x="1026" y="4189"/>
                </a:lnTo>
                <a:lnTo>
                  <a:pt x="1004" y="4211"/>
                </a:lnTo>
                <a:lnTo>
                  <a:pt x="984" y="4235"/>
                </a:lnTo>
                <a:lnTo>
                  <a:pt x="968" y="4259"/>
                </a:lnTo>
                <a:lnTo>
                  <a:pt x="953" y="4282"/>
                </a:lnTo>
                <a:lnTo>
                  <a:pt x="947" y="4295"/>
                </a:lnTo>
                <a:lnTo>
                  <a:pt x="941" y="4307"/>
                </a:lnTo>
                <a:lnTo>
                  <a:pt x="936" y="4320"/>
                </a:lnTo>
                <a:lnTo>
                  <a:pt x="931" y="4332"/>
                </a:lnTo>
                <a:lnTo>
                  <a:pt x="927" y="4344"/>
                </a:lnTo>
                <a:lnTo>
                  <a:pt x="924" y="4358"/>
                </a:lnTo>
                <a:lnTo>
                  <a:pt x="922" y="4370"/>
                </a:lnTo>
                <a:lnTo>
                  <a:pt x="920" y="4383"/>
                </a:lnTo>
                <a:lnTo>
                  <a:pt x="919" y="4396"/>
                </a:lnTo>
                <a:lnTo>
                  <a:pt x="919" y="4408"/>
                </a:lnTo>
                <a:lnTo>
                  <a:pt x="3491" y="4408"/>
                </a:lnTo>
                <a:lnTo>
                  <a:pt x="3491" y="4396"/>
                </a:lnTo>
                <a:lnTo>
                  <a:pt x="3490" y="4383"/>
                </a:lnTo>
                <a:lnTo>
                  <a:pt x="3488" y="4370"/>
                </a:lnTo>
                <a:lnTo>
                  <a:pt x="3486" y="4358"/>
                </a:lnTo>
                <a:lnTo>
                  <a:pt x="3482" y="4344"/>
                </a:lnTo>
                <a:lnTo>
                  <a:pt x="3478" y="4332"/>
                </a:lnTo>
                <a:lnTo>
                  <a:pt x="3474" y="4320"/>
                </a:lnTo>
                <a:lnTo>
                  <a:pt x="3469" y="4307"/>
                </a:lnTo>
                <a:lnTo>
                  <a:pt x="3463" y="4295"/>
                </a:lnTo>
                <a:lnTo>
                  <a:pt x="3457" y="4282"/>
                </a:lnTo>
                <a:lnTo>
                  <a:pt x="3443" y="4259"/>
                </a:lnTo>
                <a:lnTo>
                  <a:pt x="3426" y="4235"/>
                </a:lnTo>
                <a:lnTo>
                  <a:pt x="3406" y="4211"/>
                </a:lnTo>
                <a:lnTo>
                  <a:pt x="3384" y="4189"/>
                </a:lnTo>
                <a:lnTo>
                  <a:pt x="3361" y="4167"/>
                </a:lnTo>
                <a:lnTo>
                  <a:pt x="3334" y="4146"/>
                </a:lnTo>
                <a:lnTo>
                  <a:pt x="3306" y="4124"/>
                </a:lnTo>
                <a:lnTo>
                  <a:pt x="3276" y="4104"/>
                </a:lnTo>
                <a:lnTo>
                  <a:pt x="3244" y="4085"/>
                </a:lnTo>
                <a:lnTo>
                  <a:pt x="3210" y="4065"/>
                </a:lnTo>
                <a:lnTo>
                  <a:pt x="3173" y="4046"/>
                </a:lnTo>
                <a:lnTo>
                  <a:pt x="3136" y="4029"/>
                </a:lnTo>
                <a:lnTo>
                  <a:pt x="3096" y="4012"/>
                </a:lnTo>
                <a:lnTo>
                  <a:pt x="3054" y="3995"/>
                </a:lnTo>
                <a:lnTo>
                  <a:pt x="3011" y="3980"/>
                </a:lnTo>
                <a:lnTo>
                  <a:pt x="2966" y="3965"/>
                </a:lnTo>
                <a:lnTo>
                  <a:pt x="2921" y="3951"/>
                </a:lnTo>
                <a:lnTo>
                  <a:pt x="2873" y="3939"/>
                </a:lnTo>
                <a:lnTo>
                  <a:pt x="2823" y="3926"/>
                </a:lnTo>
                <a:lnTo>
                  <a:pt x="2773" y="3915"/>
                </a:lnTo>
                <a:lnTo>
                  <a:pt x="2722" y="3904"/>
                </a:lnTo>
                <a:lnTo>
                  <a:pt x="2669" y="3895"/>
                </a:lnTo>
                <a:lnTo>
                  <a:pt x="2615" y="3887"/>
                </a:lnTo>
                <a:lnTo>
                  <a:pt x="2559" y="3880"/>
                </a:lnTo>
                <a:lnTo>
                  <a:pt x="2504" y="3873"/>
                </a:lnTo>
                <a:lnTo>
                  <a:pt x="2447" y="3868"/>
                </a:lnTo>
                <a:lnTo>
                  <a:pt x="2389" y="3864"/>
                </a:lnTo>
                <a:lnTo>
                  <a:pt x="2389" y="2549"/>
                </a:lnTo>
                <a:lnTo>
                  <a:pt x="2434" y="2538"/>
                </a:lnTo>
                <a:lnTo>
                  <a:pt x="2477" y="2525"/>
                </a:lnTo>
                <a:lnTo>
                  <a:pt x="2521" y="2508"/>
                </a:lnTo>
                <a:lnTo>
                  <a:pt x="2565" y="2491"/>
                </a:lnTo>
                <a:lnTo>
                  <a:pt x="2607" y="2471"/>
                </a:lnTo>
                <a:lnTo>
                  <a:pt x="2649" y="2449"/>
                </a:lnTo>
                <a:lnTo>
                  <a:pt x="2689" y="2425"/>
                </a:lnTo>
                <a:lnTo>
                  <a:pt x="2730" y="2399"/>
                </a:lnTo>
                <a:lnTo>
                  <a:pt x="2769" y="2370"/>
                </a:lnTo>
                <a:lnTo>
                  <a:pt x="2809" y="2341"/>
                </a:lnTo>
                <a:lnTo>
                  <a:pt x="2846" y="2310"/>
                </a:lnTo>
                <a:lnTo>
                  <a:pt x="2884" y="2276"/>
                </a:lnTo>
                <a:lnTo>
                  <a:pt x="2921" y="2242"/>
                </a:lnTo>
                <a:lnTo>
                  <a:pt x="2956" y="2205"/>
                </a:lnTo>
                <a:lnTo>
                  <a:pt x="2992" y="2167"/>
                </a:lnTo>
                <a:lnTo>
                  <a:pt x="3025" y="2127"/>
                </a:lnTo>
                <a:close/>
                <a:moveTo>
                  <a:pt x="3491" y="791"/>
                </a:moveTo>
                <a:lnTo>
                  <a:pt x="3491" y="367"/>
                </a:lnTo>
                <a:lnTo>
                  <a:pt x="3786" y="367"/>
                </a:lnTo>
                <a:lnTo>
                  <a:pt x="4226" y="367"/>
                </a:lnTo>
                <a:lnTo>
                  <a:pt x="4226" y="403"/>
                </a:lnTo>
                <a:lnTo>
                  <a:pt x="4225" y="441"/>
                </a:lnTo>
                <a:lnTo>
                  <a:pt x="4223" y="482"/>
                </a:lnTo>
                <a:lnTo>
                  <a:pt x="4220" y="525"/>
                </a:lnTo>
                <a:lnTo>
                  <a:pt x="4216" y="570"/>
                </a:lnTo>
                <a:lnTo>
                  <a:pt x="4211" y="617"/>
                </a:lnTo>
                <a:lnTo>
                  <a:pt x="4205" y="665"/>
                </a:lnTo>
                <a:lnTo>
                  <a:pt x="4198" y="716"/>
                </a:lnTo>
                <a:lnTo>
                  <a:pt x="4188" y="767"/>
                </a:lnTo>
                <a:lnTo>
                  <a:pt x="4177" y="819"/>
                </a:lnTo>
                <a:lnTo>
                  <a:pt x="4165" y="873"/>
                </a:lnTo>
                <a:lnTo>
                  <a:pt x="4152" y="927"/>
                </a:lnTo>
                <a:lnTo>
                  <a:pt x="4136" y="982"/>
                </a:lnTo>
                <a:lnTo>
                  <a:pt x="4117" y="1037"/>
                </a:lnTo>
                <a:lnTo>
                  <a:pt x="4097" y="1091"/>
                </a:lnTo>
                <a:lnTo>
                  <a:pt x="4075" y="1146"/>
                </a:lnTo>
                <a:lnTo>
                  <a:pt x="4050" y="1201"/>
                </a:lnTo>
                <a:lnTo>
                  <a:pt x="4037" y="1227"/>
                </a:lnTo>
                <a:lnTo>
                  <a:pt x="4023" y="1255"/>
                </a:lnTo>
                <a:lnTo>
                  <a:pt x="4009" y="1281"/>
                </a:lnTo>
                <a:lnTo>
                  <a:pt x="3994" y="1307"/>
                </a:lnTo>
                <a:lnTo>
                  <a:pt x="3977" y="1334"/>
                </a:lnTo>
                <a:lnTo>
                  <a:pt x="3961" y="1360"/>
                </a:lnTo>
                <a:lnTo>
                  <a:pt x="3944" y="1385"/>
                </a:lnTo>
                <a:lnTo>
                  <a:pt x="3926" y="1412"/>
                </a:lnTo>
                <a:lnTo>
                  <a:pt x="3907" y="1436"/>
                </a:lnTo>
                <a:lnTo>
                  <a:pt x="3887" y="1462"/>
                </a:lnTo>
                <a:lnTo>
                  <a:pt x="3867" y="1486"/>
                </a:lnTo>
                <a:lnTo>
                  <a:pt x="3847" y="1510"/>
                </a:lnTo>
                <a:lnTo>
                  <a:pt x="3824" y="1534"/>
                </a:lnTo>
                <a:lnTo>
                  <a:pt x="3802" y="1557"/>
                </a:lnTo>
                <a:lnTo>
                  <a:pt x="3779" y="1579"/>
                </a:lnTo>
                <a:lnTo>
                  <a:pt x="3754" y="1602"/>
                </a:lnTo>
                <a:lnTo>
                  <a:pt x="3729" y="1623"/>
                </a:lnTo>
                <a:lnTo>
                  <a:pt x="3703" y="1644"/>
                </a:lnTo>
                <a:lnTo>
                  <a:pt x="3676" y="1664"/>
                </a:lnTo>
                <a:lnTo>
                  <a:pt x="3649" y="1685"/>
                </a:lnTo>
                <a:lnTo>
                  <a:pt x="3619" y="1704"/>
                </a:lnTo>
                <a:lnTo>
                  <a:pt x="3590" y="1722"/>
                </a:lnTo>
                <a:lnTo>
                  <a:pt x="3560" y="1740"/>
                </a:lnTo>
                <a:lnTo>
                  <a:pt x="3528" y="1758"/>
                </a:lnTo>
                <a:lnTo>
                  <a:pt x="3496" y="1775"/>
                </a:lnTo>
                <a:lnTo>
                  <a:pt x="3462" y="1790"/>
                </a:lnTo>
                <a:lnTo>
                  <a:pt x="3428" y="1805"/>
                </a:lnTo>
                <a:lnTo>
                  <a:pt x="3392" y="1820"/>
                </a:lnTo>
                <a:lnTo>
                  <a:pt x="3357" y="1833"/>
                </a:lnTo>
                <a:lnTo>
                  <a:pt x="3319" y="1846"/>
                </a:lnTo>
                <a:lnTo>
                  <a:pt x="3192" y="1886"/>
                </a:lnTo>
                <a:lnTo>
                  <a:pt x="3227" y="1825"/>
                </a:lnTo>
                <a:lnTo>
                  <a:pt x="3258" y="1763"/>
                </a:lnTo>
                <a:lnTo>
                  <a:pt x="3289" y="1700"/>
                </a:lnTo>
                <a:lnTo>
                  <a:pt x="3317" y="1635"/>
                </a:lnTo>
                <a:lnTo>
                  <a:pt x="3345" y="1569"/>
                </a:lnTo>
                <a:lnTo>
                  <a:pt x="3369" y="1501"/>
                </a:lnTo>
                <a:lnTo>
                  <a:pt x="3391" y="1433"/>
                </a:lnTo>
                <a:lnTo>
                  <a:pt x="3411" y="1364"/>
                </a:lnTo>
                <a:lnTo>
                  <a:pt x="3430" y="1294"/>
                </a:lnTo>
                <a:lnTo>
                  <a:pt x="3446" y="1223"/>
                </a:lnTo>
                <a:lnTo>
                  <a:pt x="3459" y="1152"/>
                </a:lnTo>
                <a:lnTo>
                  <a:pt x="3470" y="1080"/>
                </a:lnTo>
                <a:lnTo>
                  <a:pt x="3475" y="1044"/>
                </a:lnTo>
                <a:lnTo>
                  <a:pt x="3479" y="1008"/>
                </a:lnTo>
                <a:lnTo>
                  <a:pt x="3482" y="972"/>
                </a:lnTo>
                <a:lnTo>
                  <a:pt x="3486" y="936"/>
                </a:lnTo>
                <a:lnTo>
                  <a:pt x="3488" y="900"/>
                </a:lnTo>
                <a:lnTo>
                  <a:pt x="3490" y="863"/>
                </a:lnTo>
                <a:lnTo>
                  <a:pt x="3491" y="828"/>
                </a:lnTo>
                <a:lnTo>
                  <a:pt x="3491" y="791"/>
                </a:lnTo>
                <a:close/>
                <a:moveTo>
                  <a:pt x="1091" y="1846"/>
                </a:moveTo>
                <a:lnTo>
                  <a:pt x="1091" y="1846"/>
                </a:lnTo>
                <a:lnTo>
                  <a:pt x="1053" y="1833"/>
                </a:lnTo>
                <a:lnTo>
                  <a:pt x="1017" y="1820"/>
                </a:lnTo>
                <a:lnTo>
                  <a:pt x="981" y="1805"/>
                </a:lnTo>
                <a:lnTo>
                  <a:pt x="947" y="1791"/>
                </a:lnTo>
                <a:lnTo>
                  <a:pt x="913" y="1775"/>
                </a:lnTo>
                <a:lnTo>
                  <a:pt x="881" y="1759"/>
                </a:lnTo>
                <a:lnTo>
                  <a:pt x="849" y="1741"/>
                </a:lnTo>
                <a:lnTo>
                  <a:pt x="819" y="1723"/>
                </a:lnTo>
                <a:lnTo>
                  <a:pt x="789" y="1705"/>
                </a:lnTo>
                <a:lnTo>
                  <a:pt x="760" y="1686"/>
                </a:lnTo>
                <a:lnTo>
                  <a:pt x="733" y="1665"/>
                </a:lnTo>
                <a:lnTo>
                  <a:pt x="705" y="1645"/>
                </a:lnTo>
                <a:lnTo>
                  <a:pt x="680" y="1624"/>
                </a:lnTo>
                <a:lnTo>
                  <a:pt x="655" y="1603"/>
                </a:lnTo>
                <a:lnTo>
                  <a:pt x="630" y="1580"/>
                </a:lnTo>
                <a:lnTo>
                  <a:pt x="607" y="1558"/>
                </a:lnTo>
                <a:lnTo>
                  <a:pt x="585" y="1535"/>
                </a:lnTo>
                <a:lnTo>
                  <a:pt x="562" y="1511"/>
                </a:lnTo>
                <a:lnTo>
                  <a:pt x="541" y="1487"/>
                </a:lnTo>
                <a:lnTo>
                  <a:pt x="521" y="1463"/>
                </a:lnTo>
                <a:lnTo>
                  <a:pt x="501" y="1438"/>
                </a:lnTo>
                <a:lnTo>
                  <a:pt x="483" y="1413"/>
                </a:lnTo>
                <a:lnTo>
                  <a:pt x="465" y="1387"/>
                </a:lnTo>
                <a:lnTo>
                  <a:pt x="448" y="1361"/>
                </a:lnTo>
                <a:lnTo>
                  <a:pt x="431" y="1336"/>
                </a:lnTo>
                <a:lnTo>
                  <a:pt x="415" y="1309"/>
                </a:lnTo>
                <a:lnTo>
                  <a:pt x="400" y="1283"/>
                </a:lnTo>
                <a:lnTo>
                  <a:pt x="386" y="1256"/>
                </a:lnTo>
                <a:lnTo>
                  <a:pt x="372" y="1229"/>
                </a:lnTo>
                <a:lnTo>
                  <a:pt x="358" y="1202"/>
                </a:lnTo>
                <a:lnTo>
                  <a:pt x="334" y="1147"/>
                </a:lnTo>
                <a:lnTo>
                  <a:pt x="312" y="1092"/>
                </a:lnTo>
                <a:lnTo>
                  <a:pt x="291" y="1038"/>
                </a:lnTo>
                <a:lnTo>
                  <a:pt x="273" y="983"/>
                </a:lnTo>
                <a:lnTo>
                  <a:pt x="258" y="928"/>
                </a:lnTo>
                <a:lnTo>
                  <a:pt x="244" y="874"/>
                </a:lnTo>
                <a:lnTo>
                  <a:pt x="232" y="820"/>
                </a:lnTo>
                <a:lnTo>
                  <a:pt x="221" y="768"/>
                </a:lnTo>
                <a:lnTo>
                  <a:pt x="212" y="716"/>
                </a:lnTo>
                <a:lnTo>
                  <a:pt x="204" y="666"/>
                </a:lnTo>
                <a:lnTo>
                  <a:pt x="198" y="618"/>
                </a:lnTo>
                <a:lnTo>
                  <a:pt x="194" y="570"/>
                </a:lnTo>
                <a:lnTo>
                  <a:pt x="190" y="525"/>
                </a:lnTo>
                <a:lnTo>
                  <a:pt x="187" y="482"/>
                </a:lnTo>
                <a:lnTo>
                  <a:pt x="185" y="441"/>
                </a:lnTo>
                <a:lnTo>
                  <a:pt x="184" y="404"/>
                </a:lnTo>
                <a:lnTo>
                  <a:pt x="184" y="367"/>
                </a:lnTo>
                <a:lnTo>
                  <a:pt x="624" y="367"/>
                </a:lnTo>
                <a:lnTo>
                  <a:pt x="919" y="367"/>
                </a:lnTo>
                <a:lnTo>
                  <a:pt x="919" y="791"/>
                </a:lnTo>
                <a:lnTo>
                  <a:pt x="919" y="828"/>
                </a:lnTo>
                <a:lnTo>
                  <a:pt x="920" y="863"/>
                </a:lnTo>
                <a:lnTo>
                  <a:pt x="922" y="900"/>
                </a:lnTo>
                <a:lnTo>
                  <a:pt x="924" y="936"/>
                </a:lnTo>
                <a:lnTo>
                  <a:pt x="927" y="972"/>
                </a:lnTo>
                <a:lnTo>
                  <a:pt x="930" y="1008"/>
                </a:lnTo>
                <a:lnTo>
                  <a:pt x="935" y="1044"/>
                </a:lnTo>
                <a:lnTo>
                  <a:pt x="940" y="1080"/>
                </a:lnTo>
                <a:lnTo>
                  <a:pt x="951" y="1151"/>
                </a:lnTo>
                <a:lnTo>
                  <a:pt x="964" y="1223"/>
                </a:lnTo>
                <a:lnTo>
                  <a:pt x="980" y="1293"/>
                </a:lnTo>
                <a:lnTo>
                  <a:pt x="998" y="1363"/>
                </a:lnTo>
                <a:lnTo>
                  <a:pt x="1019" y="1432"/>
                </a:lnTo>
                <a:lnTo>
                  <a:pt x="1041" y="1501"/>
                </a:lnTo>
                <a:lnTo>
                  <a:pt x="1065" y="1568"/>
                </a:lnTo>
                <a:lnTo>
                  <a:pt x="1092" y="1634"/>
                </a:lnTo>
                <a:lnTo>
                  <a:pt x="1120" y="1699"/>
                </a:lnTo>
                <a:lnTo>
                  <a:pt x="1151" y="1763"/>
                </a:lnTo>
                <a:lnTo>
                  <a:pt x="1183" y="1825"/>
                </a:lnTo>
                <a:lnTo>
                  <a:pt x="1217" y="1885"/>
                </a:lnTo>
                <a:lnTo>
                  <a:pt x="1091" y="1846"/>
                </a:lnTo>
                <a:close/>
                <a:moveTo>
                  <a:pt x="2205" y="1626"/>
                </a:moveTo>
                <a:lnTo>
                  <a:pt x="1637" y="2020"/>
                </a:lnTo>
                <a:lnTo>
                  <a:pt x="1837" y="1359"/>
                </a:lnTo>
                <a:lnTo>
                  <a:pt x="1287" y="940"/>
                </a:lnTo>
                <a:lnTo>
                  <a:pt x="1978" y="927"/>
                </a:lnTo>
                <a:lnTo>
                  <a:pt x="2205" y="274"/>
                </a:lnTo>
                <a:lnTo>
                  <a:pt x="2433" y="927"/>
                </a:lnTo>
                <a:lnTo>
                  <a:pt x="3123" y="940"/>
                </a:lnTo>
                <a:lnTo>
                  <a:pt x="2573" y="1359"/>
                </a:lnTo>
                <a:lnTo>
                  <a:pt x="2772" y="2020"/>
                </a:lnTo>
                <a:lnTo>
                  <a:pt x="2205" y="1626"/>
                </a:lnTo>
                <a:close/>
              </a:path>
            </a:pathLst>
          </a:custGeom>
          <a:solidFill>
            <a:srgbClr val="C00000"/>
          </a:solidFill>
          <a:ln>
            <a:noFill/>
          </a:ln>
        </p:spPr>
        <p:txBody>
          <a:bodyPr anchor="ctr">
            <a:scene3d>
              <a:camera prst="orthographicFront"/>
              <a:lightRig rig="threePt" dir="t"/>
            </a:scene3d>
            <a:sp3d>
              <a:contourClr>
                <a:srgbClr val="FFFFFF"/>
              </a:contourClr>
            </a:sp3d>
          </a:bodyPr>
          <a:lstStyle/>
          <a:p>
            <a:pPr algn="ctr">
              <a:defRPr/>
            </a:pPr>
            <a:endParaRPr lang="zh-CN" altLang="en-US" sz="3200">
              <a:solidFill>
                <a:srgbClr val="FFFFFF"/>
              </a:solidFill>
              <a:ea typeface="宋体" panose="02010600030101010101" pitchFamily="2" charset="-122"/>
            </a:endParaRPr>
          </a:p>
        </p:txBody>
      </p:sp>
      <p:sp>
        <p:nvSpPr>
          <p:cNvPr id="10" name="Text Box 55"/>
          <p:cNvSpPr txBox="1">
            <a:spLocks noChangeArrowheads="1"/>
          </p:cNvSpPr>
          <p:nvPr/>
        </p:nvSpPr>
        <p:spPr bwMode="auto">
          <a:xfrm>
            <a:off x="2142044" y="476672"/>
            <a:ext cx="498818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3200" dirty="0">
                <a:sym typeface="+mn-lt"/>
              </a:rPr>
              <a:t>习主席讲话</a:t>
            </a:r>
            <a:r>
              <a:rPr lang="zh-CN" altLang="en-US" sz="3200" dirty="0">
                <a:sym typeface="+mn-lt"/>
              </a:rPr>
              <a:t>精神</a:t>
            </a:r>
            <a:endParaRPr lang="zh-CN" altLang="en-US" sz="3200" dirty="0">
              <a:sym typeface="+mn-lt"/>
            </a:endParaRPr>
          </a:p>
        </p:txBody>
      </p:sp>
      <p:sp>
        <p:nvSpPr>
          <p:cNvPr id="4" name="矩形 47"/>
          <p:cNvSpPr>
            <a:spLocks noChangeArrowheads="1"/>
          </p:cNvSpPr>
          <p:nvPr/>
        </p:nvSpPr>
        <p:spPr bwMode="auto">
          <a:xfrm>
            <a:off x="4439920" y="1629410"/>
            <a:ext cx="6628765" cy="360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p>
            <a:pPr indent="457200" eaLnBrk="1" latinLnBrk="0" hangingPunct="1">
              <a:lnSpc>
                <a:spcPct val="130000"/>
              </a:lnSpc>
              <a:spcBef>
                <a:spcPct val="0"/>
              </a:spcBef>
            </a:pPr>
            <a:r>
              <a:rPr lang="zh-CN" altLang="en-US" sz="1600" dirty="0">
                <a:solidFill>
                  <a:srgbClr val="292A25"/>
                </a:solidFill>
                <a:latin typeface="微软雅黑" panose="020B0503020204020204" pitchFamily="34" charset="-122"/>
                <a:ea typeface="微软雅黑" panose="020B0503020204020204" pitchFamily="34" charset="-122"/>
                <a:sym typeface="微软雅黑" panose="020B0503020204020204" pitchFamily="34" charset="-122"/>
              </a:rPr>
              <a:t>当代中国青年是与新时代同向同行、共同前进的一代，</a:t>
            </a:r>
            <a:r>
              <a:rPr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生逢盛世，肩负重任。广大青年要爱国爱民，</a:t>
            </a: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从党史学习中激发信仰、获得启发、汲取力量，不断坚定“四个自信”，</a:t>
            </a:r>
            <a:r>
              <a:rPr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树立为祖国为人民永久奋斗、赤诚奉献的坚定理想。</a:t>
            </a:r>
            <a:endParaRPr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a:p>
            <a:pPr indent="457200" eaLnBrk="1" latinLnBrk="0" hangingPunct="1">
              <a:lnSpc>
                <a:spcPct val="130000"/>
              </a:lnSpc>
              <a:spcBef>
                <a:spcPct val="0"/>
              </a:spcBef>
            </a:pP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要锤炼品德，自觉树立和践行社会主义核心价值观，</a:t>
            </a:r>
            <a:r>
              <a:rPr lang="zh-CN" altLang="en-US" sz="1600" dirty="0">
                <a:solidFill>
                  <a:srgbClr val="292A25"/>
                </a:solidFill>
                <a:latin typeface="微软雅黑" panose="020B0503020204020204" pitchFamily="34" charset="-122"/>
                <a:ea typeface="微软雅黑" panose="020B0503020204020204" pitchFamily="34" charset="-122"/>
                <a:sym typeface="微软雅黑" panose="020B0503020204020204" pitchFamily="34" charset="-122"/>
              </a:rPr>
              <a:t>加强道德修养，明辨是非曲直，矢志追求更有高度、更有境界、更有品位的人生。</a:t>
            </a:r>
            <a:endParaRPr lang="zh-CN" altLang="en-US" sz="1600" dirty="0">
              <a:solidFill>
                <a:srgbClr val="292A25"/>
              </a:solidFill>
              <a:latin typeface="微软雅黑" panose="020B0503020204020204" pitchFamily="34" charset="-122"/>
              <a:ea typeface="微软雅黑" panose="020B0503020204020204" pitchFamily="34" charset="-122"/>
              <a:sym typeface="微软雅黑" panose="020B0503020204020204" pitchFamily="34" charset="-122"/>
            </a:endParaRPr>
          </a:p>
          <a:p>
            <a:pPr indent="457200" eaLnBrk="1" latinLnBrk="0" hangingPunct="1">
              <a:lnSpc>
                <a:spcPct val="130000"/>
              </a:lnSpc>
              <a:spcBef>
                <a:spcPct val="0"/>
              </a:spcBef>
            </a:pP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要勇于创新，深刻理解把握时代潮流和国家需要，</a:t>
            </a:r>
            <a:r>
              <a:rPr lang="zh-CN" altLang="en-US" sz="1600" dirty="0">
                <a:solidFill>
                  <a:srgbClr val="292A25"/>
                </a:solidFill>
                <a:latin typeface="微软雅黑" panose="020B0503020204020204" pitchFamily="34" charset="-122"/>
                <a:ea typeface="微软雅黑" panose="020B0503020204020204" pitchFamily="34" charset="-122"/>
                <a:sym typeface="微软雅黑" panose="020B0503020204020204" pitchFamily="34" charset="-122"/>
              </a:rPr>
              <a:t>以聪明才智贡献国家，以开拓进取服务社会。</a:t>
            </a:r>
            <a:endParaRPr lang="zh-CN" altLang="en-US" sz="1600" dirty="0">
              <a:solidFill>
                <a:srgbClr val="292A25"/>
              </a:solidFill>
              <a:latin typeface="微软雅黑" panose="020B0503020204020204" pitchFamily="34" charset="-122"/>
              <a:ea typeface="微软雅黑" panose="020B0503020204020204" pitchFamily="34" charset="-122"/>
              <a:sym typeface="微软雅黑" panose="020B0503020204020204" pitchFamily="34" charset="-122"/>
            </a:endParaRPr>
          </a:p>
          <a:p>
            <a:pPr indent="457200" eaLnBrk="1" latinLnBrk="0" hangingPunct="1">
              <a:lnSpc>
                <a:spcPct val="130000"/>
              </a:lnSpc>
              <a:spcBef>
                <a:spcPct val="0"/>
              </a:spcBef>
            </a:pP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要实学实干，脚踏实地、埋头苦干</a:t>
            </a:r>
            <a:r>
              <a:rPr lang="zh-CN" altLang="en-US" sz="1600" dirty="0">
                <a:solidFill>
                  <a:srgbClr val="292A25"/>
                </a:solidFill>
                <a:latin typeface="微软雅黑" panose="020B0503020204020204" pitchFamily="34" charset="-122"/>
                <a:ea typeface="微软雅黑" panose="020B0503020204020204" pitchFamily="34" charset="-122"/>
                <a:sym typeface="微软雅黑" panose="020B0503020204020204" pitchFamily="34" charset="-122"/>
              </a:rPr>
              <a:t>，孜孜不倦、如饥似渴，在攀登知识高峰中追求卓越，在肩负时代重任时行胜于言，在真刀真枪的实干中成就一番事业。</a:t>
            </a:r>
            <a:endParaRPr lang="zh-CN" altLang="en-US" sz="1600" dirty="0">
              <a:solidFill>
                <a:srgbClr val="292A25"/>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31504" y="2564904"/>
            <a:ext cx="1282022" cy="1282022"/>
            <a:chOff x="5281316" y="1837336"/>
            <a:chExt cx="1718452" cy="1718452"/>
          </a:xfrm>
        </p:grpSpPr>
        <p:sp>
          <p:nvSpPr>
            <p:cNvPr id="2" name="椭圆 1"/>
            <p:cNvSpPr/>
            <p:nvPr/>
          </p:nvSpPr>
          <p:spPr>
            <a:xfrm>
              <a:off x="5281316" y="1837336"/>
              <a:ext cx="1718452" cy="1718452"/>
            </a:xfrm>
            <a:prstGeom prst="ellipse">
              <a:avLst/>
            </a:prstGeom>
            <a:solidFill>
              <a:srgbClr val="C00000"/>
            </a:solidFill>
            <a:ln w="0">
              <a:noFill/>
            </a:ln>
            <a:effectLst>
              <a:outerShdw blurRad="838200" dist="38100" algn="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ECEB4D"/>
                </a:solidFill>
              </a:endParaRPr>
            </a:p>
          </p:txBody>
        </p:sp>
        <p:sp>
          <p:nvSpPr>
            <p:cNvPr id="9" name="TextBox 19"/>
            <p:cNvSpPr txBox="1"/>
            <p:nvPr/>
          </p:nvSpPr>
          <p:spPr>
            <a:xfrm>
              <a:off x="5384458" y="2719092"/>
              <a:ext cx="1512168" cy="552131"/>
            </a:xfrm>
            <a:prstGeom prst="rect">
              <a:avLst/>
            </a:prstGeom>
            <a:noFill/>
          </p:spPr>
          <p:txBody>
            <a:bodyPr wrap="square" lIns="0" tIns="0" rIns="0" bIns="0" rtlCol="0">
              <a:spAutoFit/>
            </a:bodyPr>
            <a:lstStyle/>
            <a:p>
              <a:pPr algn="ctr">
                <a:lnSpc>
                  <a:spcPct val="150000"/>
                </a:lnSpc>
              </a:pPr>
              <a:r>
                <a:rPr lang="en-US" altLang="zh-CN" b="0" dirty="0">
                  <a:solidFill>
                    <a:srgbClr val="ECEB4D"/>
                  </a:solidFill>
                  <a:latin typeface="+mn-lt"/>
                  <a:ea typeface="+mn-ea"/>
                  <a:cs typeface="+mn-ea"/>
                  <a:sym typeface="+mn-lt"/>
                </a:rPr>
                <a:t>contents</a:t>
              </a:r>
              <a:endParaRPr lang="en-US" altLang="zh-CN" b="0" dirty="0">
                <a:solidFill>
                  <a:srgbClr val="ECEB4D"/>
                </a:solidFill>
                <a:latin typeface="+mn-lt"/>
                <a:ea typeface="+mn-ea"/>
                <a:cs typeface="+mn-ea"/>
                <a:sym typeface="+mn-lt"/>
              </a:endParaRPr>
            </a:p>
          </p:txBody>
        </p:sp>
        <p:sp>
          <p:nvSpPr>
            <p:cNvPr id="10" name="TextBox 19"/>
            <p:cNvSpPr txBox="1"/>
            <p:nvPr/>
          </p:nvSpPr>
          <p:spPr>
            <a:xfrm>
              <a:off x="5366428" y="2179228"/>
              <a:ext cx="1512168" cy="742592"/>
            </a:xfrm>
            <a:prstGeom prst="rect">
              <a:avLst/>
            </a:prstGeom>
            <a:noFill/>
          </p:spPr>
          <p:txBody>
            <a:bodyPr wrap="square" lIns="0" tIns="0" rIns="0" bIns="0" rtlCol="0">
              <a:spAutoFit/>
            </a:bodyPr>
            <a:lstStyle/>
            <a:p>
              <a:pPr algn="ctr"/>
              <a:r>
                <a:rPr lang="zh-CN" altLang="en-US" sz="3600" b="1" dirty="0">
                  <a:solidFill>
                    <a:srgbClr val="ECEB4D"/>
                  </a:solidFill>
                  <a:latin typeface="+mn-lt"/>
                  <a:ea typeface="+mn-ea"/>
                  <a:cs typeface="+mn-ea"/>
                  <a:sym typeface="+mn-lt"/>
                </a:rPr>
                <a:t>目录       </a:t>
              </a:r>
              <a:endParaRPr lang="en-US" altLang="zh-CN" sz="2000" dirty="0">
                <a:solidFill>
                  <a:srgbClr val="ECEB4D"/>
                </a:solidFill>
                <a:latin typeface="+mn-lt"/>
                <a:ea typeface="+mn-ea"/>
                <a:cs typeface="+mn-ea"/>
                <a:sym typeface="+mn-lt"/>
              </a:endParaRPr>
            </a:p>
          </p:txBody>
        </p:sp>
      </p:gr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9850" y="4721933"/>
            <a:ext cx="2325750" cy="2074055"/>
          </a:xfrm>
          <a:prstGeom prst="rect">
            <a:avLst/>
          </a:prstGeom>
        </p:spPr>
      </p:pic>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514" y="640807"/>
            <a:ext cx="4788024" cy="1112825"/>
          </a:xfrm>
          <a:prstGeom prst="rect">
            <a:avLst/>
          </a:prstGeom>
        </p:spPr>
      </p:pic>
      <p:grpSp>
        <p:nvGrpSpPr>
          <p:cNvPr id="56" name="组合 55"/>
          <p:cNvGrpSpPr/>
          <p:nvPr/>
        </p:nvGrpSpPr>
        <p:grpSpPr>
          <a:xfrm>
            <a:off x="3215640" y="1844675"/>
            <a:ext cx="6453580" cy="930275"/>
            <a:chOff x="2450883" y="1713200"/>
            <a:chExt cx="6453504" cy="471484"/>
          </a:xfrm>
        </p:grpSpPr>
        <p:sp>
          <p:nvSpPr>
            <p:cNvPr id="33" name="圆角矩形 32"/>
            <p:cNvSpPr/>
            <p:nvPr/>
          </p:nvSpPr>
          <p:spPr>
            <a:xfrm>
              <a:off x="2522637" y="1713200"/>
              <a:ext cx="6381675" cy="471484"/>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CEB4D"/>
                </a:solidFill>
              </a:endParaRPr>
            </a:p>
          </p:txBody>
        </p:sp>
        <p:sp>
          <p:nvSpPr>
            <p:cNvPr id="34" name="TextBox 2"/>
            <p:cNvSpPr txBox="1"/>
            <p:nvPr/>
          </p:nvSpPr>
          <p:spPr>
            <a:xfrm>
              <a:off x="3322102" y="1784952"/>
              <a:ext cx="5582285" cy="358199"/>
            </a:xfrm>
            <a:prstGeom prst="rect">
              <a:avLst/>
            </a:prstGeom>
            <a:noFill/>
            <a:ln>
              <a:noFill/>
              <a:prstDash val="sysDash"/>
            </a:ln>
          </p:spPr>
          <p:txBody>
            <a:bodyPr wrap="square" rtlCol="0">
              <a:spAutoFit/>
            </a:bodyPr>
            <a:lstStyle>
              <a:defPPr>
                <a:defRPr lang="zh-CN"/>
              </a:defPPr>
              <a:lvl1pPr>
                <a:lnSpc>
                  <a:spcPct val="100000"/>
                </a:lnSpc>
                <a:defRPr sz="3200" b="1">
                  <a:gradFill flip="none" rotWithShape="1">
                    <a:gsLst>
                      <a:gs pos="0">
                        <a:srgbClr val="FFEF4C"/>
                      </a:gs>
                      <a:gs pos="100000">
                        <a:srgbClr val="FFFA5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2000" b="0" spc="300" dirty="0">
                  <a:solidFill>
                    <a:srgbClr val="ECEB4D"/>
                  </a:solidFill>
                  <a:effectLst/>
                </a:rPr>
                <a:t>立志成为德智体美劳全面发展的社会主义建设者和接班人</a:t>
              </a:r>
              <a:endParaRPr lang="zh-CN" altLang="en-US" sz="2000" b="0" spc="300" dirty="0">
                <a:solidFill>
                  <a:srgbClr val="ECEB4D"/>
                </a:solidFill>
                <a:effectLst/>
              </a:endParaRPr>
            </a:p>
          </p:txBody>
        </p:sp>
        <p:sp>
          <p:nvSpPr>
            <p:cNvPr id="35" name="TextBox 2"/>
            <p:cNvSpPr txBox="1"/>
            <p:nvPr/>
          </p:nvSpPr>
          <p:spPr>
            <a:xfrm>
              <a:off x="2450883" y="1838666"/>
              <a:ext cx="672939" cy="233328"/>
            </a:xfrm>
            <a:prstGeom prst="rect">
              <a:avLst/>
            </a:prstGeom>
            <a:noFill/>
            <a:ln>
              <a:noFill/>
              <a:prstDash val="sysDash"/>
            </a:ln>
          </p:spPr>
          <p:txBody>
            <a:bodyPr wrap="square" rtlCol="0">
              <a:spAutoFit/>
            </a:bodyPr>
            <a:lstStyle>
              <a:defPPr>
                <a:defRPr lang="zh-CN"/>
              </a:defPPr>
              <a:lvl1pPr>
                <a:lnSpc>
                  <a:spcPct val="100000"/>
                </a:lnSpc>
                <a:defRPr sz="3200" b="1">
                  <a:gradFill flip="none" rotWithShape="1">
                    <a:gsLst>
                      <a:gs pos="0">
                        <a:srgbClr val="FFEF4C"/>
                      </a:gs>
                      <a:gs pos="100000">
                        <a:srgbClr val="FFFA5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r"/>
              <a:r>
                <a:rPr lang="en-US" altLang="zh-CN" sz="2400" b="0" dirty="0">
                  <a:solidFill>
                    <a:srgbClr val="ECEB4D"/>
                  </a:solidFill>
                  <a:effectLst/>
                </a:rPr>
                <a:t>01</a:t>
              </a:r>
              <a:endParaRPr lang="zh-CN" altLang="zh-CN" sz="2400" b="0" dirty="0">
                <a:solidFill>
                  <a:srgbClr val="ECEB4D"/>
                </a:solidFill>
                <a:effectLst/>
              </a:endParaRPr>
            </a:p>
          </p:txBody>
        </p:sp>
        <p:cxnSp>
          <p:nvCxnSpPr>
            <p:cNvPr id="36" name="直接连接符 35"/>
            <p:cNvCxnSpPr/>
            <p:nvPr/>
          </p:nvCxnSpPr>
          <p:spPr bwMode="auto">
            <a:xfrm>
              <a:off x="3195576" y="1784891"/>
              <a:ext cx="0" cy="328102"/>
            </a:xfrm>
            <a:prstGeom prst="line">
              <a:avLst/>
            </a:prstGeom>
            <a:solidFill>
              <a:schemeClr val="accent1"/>
            </a:solidFill>
            <a:ln w="28575" cap="flat" cmpd="sng" algn="ctr">
              <a:solidFill>
                <a:srgbClr val="ECEB4D"/>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 name="组合 58"/>
          <p:cNvGrpSpPr/>
          <p:nvPr/>
        </p:nvGrpSpPr>
        <p:grpSpPr>
          <a:xfrm>
            <a:off x="3287395" y="2915920"/>
            <a:ext cx="6381750" cy="718820"/>
            <a:chOff x="2522637" y="2357725"/>
            <a:chExt cx="6381675" cy="471484"/>
          </a:xfrm>
        </p:grpSpPr>
        <p:sp>
          <p:nvSpPr>
            <p:cNvPr id="42" name="圆角矩形 41"/>
            <p:cNvSpPr/>
            <p:nvPr/>
          </p:nvSpPr>
          <p:spPr>
            <a:xfrm>
              <a:off x="2522637" y="2357725"/>
              <a:ext cx="6381675" cy="471484"/>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CEB4D"/>
                </a:solidFill>
              </a:endParaRPr>
            </a:p>
          </p:txBody>
        </p:sp>
        <p:sp>
          <p:nvSpPr>
            <p:cNvPr id="43" name="TextBox 2"/>
            <p:cNvSpPr txBox="1"/>
            <p:nvPr/>
          </p:nvSpPr>
          <p:spPr>
            <a:xfrm>
              <a:off x="3315141" y="2457971"/>
              <a:ext cx="4032448" cy="261565"/>
            </a:xfrm>
            <a:prstGeom prst="rect">
              <a:avLst/>
            </a:prstGeom>
            <a:noFill/>
            <a:ln>
              <a:noFill/>
              <a:prstDash val="sysDash"/>
            </a:ln>
          </p:spPr>
          <p:txBody>
            <a:bodyPr wrap="square" rtlCol="0">
              <a:spAutoFit/>
            </a:bodyPr>
            <a:lstStyle>
              <a:defPPr>
                <a:defRPr lang="zh-CN"/>
              </a:defPPr>
              <a:lvl1pPr>
                <a:lnSpc>
                  <a:spcPct val="100000"/>
                </a:lnSpc>
                <a:defRPr sz="3200" b="1">
                  <a:gradFill flip="none" rotWithShape="1">
                    <a:gsLst>
                      <a:gs pos="0">
                        <a:srgbClr val="FFEF4C"/>
                      </a:gs>
                      <a:gs pos="100000">
                        <a:srgbClr val="FFFA5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2000" b="0" spc="300" dirty="0">
                  <a:solidFill>
                    <a:srgbClr val="ECEB4D"/>
                  </a:solidFill>
                  <a:effectLst/>
                </a:rPr>
                <a:t>肩负历史使命 担当复兴大任</a:t>
              </a:r>
              <a:endParaRPr lang="zh-CN" altLang="en-US" sz="2000" b="0" spc="300" dirty="0">
                <a:solidFill>
                  <a:srgbClr val="ECEB4D"/>
                </a:solidFill>
                <a:effectLst/>
              </a:endParaRPr>
            </a:p>
          </p:txBody>
        </p:sp>
        <p:sp>
          <p:nvSpPr>
            <p:cNvPr id="44" name="TextBox 2"/>
            <p:cNvSpPr txBox="1"/>
            <p:nvPr/>
          </p:nvSpPr>
          <p:spPr>
            <a:xfrm>
              <a:off x="2522637" y="2457925"/>
              <a:ext cx="672939" cy="301966"/>
            </a:xfrm>
            <a:prstGeom prst="rect">
              <a:avLst/>
            </a:prstGeom>
            <a:noFill/>
            <a:ln>
              <a:noFill/>
              <a:prstDash val="sysDash"/>
            </a:ln>
          </p:spPr>
          <p:txBody>
            <a:bodyPr wrap="square" rtlCol="0">
              <a:spAutoFit/>
            </a:bodyPr>
            <a:lstStyle>
              <a:defPPr>
                <a:defRPr lang="zh-CN"/>
              </a:defPPr>
              <a:lvl1pPr>
                <a:lnSpc>
                  <a:spcPct val="100000"/>
                </a:lnSpc>
                <a:defRPr sz="3200" b="1">
                  <a:gradFill flip="none" rotWithShape="1">
                    <a:gsLst>
                      <a:gs pos="0">
                        <a:srgbClr val="FFEF4C"/>
                      </a:gs>
                      <a:gs pos="100000">
                        <a:srgbClr val="FFFA5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r"/>
              <a:r>
                <a:rPr lang="en-US" altLang="zh-CN" sz="2400" b="0" dirty="0">
                  <a:solidFill>
                    <a:srgbClr val="ECEB4D"/>
                  </a:solidFill>
                  <a:effectLst/>
                </a:rPr>
                <a:t>02</a:t>
              </a:r>
              <a:endParaRPr lang="zh-CN" altLang="zh-CN" sz="2400" b="0" dirty="0">
                <a:solidFill>
                  <a:srgbClr val="ECEB4D"/>
                </a:solidFill>
                <a:effectLst/>
              </a:endParaRPr>
            </a:p>
          </p:txBody>
        </p:sp>
        <p:cxnSp>
          <p:nvCxnSpPr>
            <p:cNvPr id="45" name="直接连接符 44"/>
            <p:cNvCxnSpPr/>
            <p:nvPr/>
          </p:nvCxnSpPr>
          <p:spPr bwMode="auto">
            <a:xfrm>
              <a:off x="3195576" y="2429416"/>
              <a:ext cx="0" cy="328102"/>
            </a:xfrm>
            <a:prstGeom prst="line">
              <a:avLst/>
            </a:prstGeom>
            <a:solidFill>
              <a:schemeClr val="accent1"/>
            </a:solidFill>
            <a:ln w="28575" cap="flat" cmpd="sng" algn="ctr">
              <a:solidFill>
                <a:srgbClr val="ECEB4D"/>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 name="组合 57"/>
          <p:cNvGrpSpPr/>
          <p:nvPr/>
        </p:nvGrpSpPr>
        <p:grpSpPr>
          <a:xfrm>
            <a:off x="3287395" y="3933190"/>
            <a:ext cx="6381750" cy="717550"/>
            <a:chOff x="2522637" y="3002250"/>
            <a:chExt cx="6381675" cy="471484"/>
          </a:xfrm>
        </p:grpSpPr>
        <p:sp>
          <p:nvSpPr>
            <p:cNvPr id="47" name="圆角矩形 46"/>
            <p:cNvSpPr/>
            <p:nvPr/>
          </p:nvSpPr>
          <p:spPr>
            <a:xfrm>
              <a:off x="2522637" y="3002250"/>
              <a:ext cx="6381675" cy="471484"/>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CEB4D"/>
                </a:solidFill>
              </a:endParaRPr>
            </a:p>
          </p:txBody>
        </p:sp>
        <p:sp>
          <p:nvSpPr>
            <p:cNvPr id="48" name="TextBox 2"/>
            <p:cNvSpPr txBox="1"/>
            <p:nvPr/>
          </p:nvSpPr>
          <p:spPr>
            <a:xfrm>
              <a:off x="3315141" y="3096371"/>
              <a:ext cx="4032448" cy="262028"/>
            </a:xfrm>
            <a:prstGeom prst="rect">
              <a:avLst/>
            </a:prstGeom>
            <a:noFill/>
            <a:ln>
              <a:noFill/>
              <a:prstDash val="sysDash"/>
            </a:ln>
          </p:spPr>
          <p:txBody>
            <a:bodyPr wrap="square" rtlCol="0">
              <a:spAutoFit/>
            </a:bodyPr>
            <a:lstStyle>
              <a:defPPr>
                <a:defRPr lang="zh-CN"/>
              </a:defPPr>
              <a:lvl1pPr>
                <a:lnSpc>
                  <a:spcPct val="100000"/>
                </a:lnSpc>
                <a:defRPr sz="3200" b="1">
                  <a:gradFill flip="none" rotWithShape="1">
                    <a:gsLst>
                      <a:gs pos="0">
                        <a:srgbClr val="FFEF4C"/>
                      </a:gs>
                      <a:gs pos="100000">
                        <a:srgbClr val="FFFA5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2000" b="0" spc="300" dirty="0">
                  <a:solidFill>
                    <a:srgbClr val="ECEB4D"/>
                  </a:solidFill>
                  <a:effectLst/>
                </a:rPr>
                <a:t>实学实干 成就一番事业</a:t>
              </a:r>
              <a:endParaRPr lang="zh-CN" altLang="en-US" sz="2000" b="0" spc="300" dirty="0">
                <a:solidFill>
                  <a:srgbClr val="ECEB4D"/>
                </a:solidFill>
                <a:effectLst/>
              </a:endParaRPr>
            </a:p>
          </p:txBody>
        </p:sp>
        <p:sp>
          <p:nvSpPr>
            <p:cNvPr id="49" name="TextBox 2"/>
            <p:cNvSpPr txBox="1"/>
            <p:nvPr/>
          </p:nvSpPr>
          <p:spPr>
            <a:xfrm>
              <a:off x="2522637" y="3073821"/>
              <a:ext cx="672939" cy="302501"/>
            </a:xfrm>
            <a:prstGeom prst="rect">
              <a:avLst/>
            </a:prstGeom>
            <a:noFill/>
            <a:ln>
              <a:noFill/>
              <a:prstDash val="sysDash"/>
            </a:ln>
          </p:spPr>
          <p:txBody>
            <a:bodyPr wrap="square" rtlCol="0">
              <a:spAutoFit/>
            </a:bodyPr>
            <a:lstStyle>
              <a:defPPr>
                <a:defRPr lang="zh-CN"/>
              </a:defPPr>
              <a:lvl1pPr>
                <a:lnSpc>
                  <a:spcPct val="100000"/>
                </a:lnSpc>
                <a:defRPr sz="3200" b="1">
                  <a:gradFill flip="none" rotWithShape="1">
                    <a:gsLst>
                      <a:gs pos="0">
                        <a:srgbClr val="FFEF4C"/>
                      </a:gs>
                      <a:gs pos="100000">
                        <a:srgbClr val="FFFA5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r"/>
              <a:r>
                <a:rPr lang="en-US" altLang="zh-CN" sz="2400" b="0" dirty="0">
                  <a:solidFill>
                    <a:srgbClr val="ECEB4D"/>
                  </a:solidFill>
                  <a:effectLst/>
                </a:rPr>
                <a:t>03</a:t>
              </a:r>
              <a:endParaRPr lang="zh-CN" altLang="zh-CN" sz="2400" b="0" dirty="0">
                <a:solidFill>
                  <a:srgbClr val="ECEB4D"/>
                </a:solidFill>
                <a:effectLst/>
              </a:endParaRPr>
            </a:p>
          </p:txBody>
        </p:sp>
        <p:cxnSp>
          <p:nvCxnSpPr>
            <p:cNvPr id="50" name="直接连接符 49"/>
            <p:cNvCxnSpPr/>
            <p:nvPr/>
          </p:nvCxnSpPr>
          <p:spPr bwMode="auto">
            <a:xfrm>
              <a:off x="3195576" y="3073941"/>
              <a:ext cx="0" cy="328102"/>
            </a:xfrm>
            <a:prstGeom prst="line">
              <a:avLst/>
            </a:prstGeom>
            <a:solidFill>
              <a:schemeClr val="accent1"/>
            </a:solidFill>
            <a:ln w="28575" cap="flat" cmpd="sng" algn="ctr">
              <a:solidFill>
                <a:srgbClr val="ECEB4D"/>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1+#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10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1+#ppt_w/2"/>
                                          </p:val>
                                        </p:tav>
                                        <p:tav tm="100000">
                                          <p:val>
                                            <p:strVal val="#ppt_x"/>
                                          </p:val>
                                        </p:tav>
                                      </p:tavLst>
                                    </p:anim>
                                    <p:anim calcmode="lin" valueType="num">
                                      <p:cBhvr additive="base">
                                        <p:cTn id="18" dur="500" fill="hold"/>
                                        <p:tgtEl>
                                          <p:spTgt spid="5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20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1+#ppt_w/2"/>
                                          </p:val>
                                        </p:tav>
                                        <p:tav tm="100000">
                                          <p:val>
                                            <p:strVal val="#ppt_x"/>
                                          </p:val>
                                        </p:tav>
                                      </p:tavLst>
                                    </p:anim>
                                    <p:anim calcmode="lin" valueType="num">
                                      <p:cBhvr additive="base">
                                        <p:cTn id="22"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431540" y="2708910"/>
            <a:ext cx="5805170" cy="984885"/>
            <a:chOff x="3287787" y="3429000"/>
            <a:chExt cx="5805414" cy="576064"/>
          </a:xfrm>
        </p:grpSpPr>
        <p:sp>
          <p:nvSpPr>
            <p:cNvPr id="12" name="圆角矩形 11"/>
            <p:cNvSpPr/>
            <p:nvPr/>
          </p:nvSpPr>
          <p:spPr>
            <a:xfrm>
              <a:off x="3287787" y="3429000"/>
              <a:ext cx="5805414" cy="576064"/>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CEB4D"/>
                </a:solidFill>
              </a:endParaRPr>
            </a:p>
          </p:txBody>
        </p:sp>
        <p:sp>
          <p:nvSpPr>
            <p:cNvPr id="13" name="TextBox 2"/>
            <p:cNvSpPr txBox="1"/>
            <p:nvPr/>
          </p:nvSpPr>
          <p:spPr>
            <a:xfrm>
              <a:off x="3851032" y="3486150"/>
              <a:ext cx="5100955" cy="485439"/>
            </a:xfrm>
            <a:prstGeom prst="rect">
              <a:avLst/>
            </a:prstGeom>
            <a:noFill/>
            <a:ln>
              <a:noFill/>
              <a:prstDash val="sysDash"/>
            </a:ln>
          </p:spPr>
          <p:txBody>
            <a:bodyPr wrap="square" rtlCol="0">
              <a:spAutoFit/>
            </a:bodyPr>
            <a:lstStyle>
              <a:defPPr>
                <a:defRPr lang="zh-CN"/>
              </a:defPPr>
              <a:lvl1pPr>
                <a:lnSpc>
                  <a:spcPct val="100000"/>
                </a:lnSpc>
                <a:defRPr sz="3200" b="1">
                  <a:gradFill flip="none" rotWithShape="1">
                    <a:gsLst>
                      <a:gs pos="0">
                        <a:srgbClr val="FFEF4C"/>
                      </a:gs>
                      <a:gs pos="100000">
                        <a:srgbClr val="FFFA5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zh-CN" altLang="en-US" sz="2400" b="0" spc="300" dirty="0">
                  <a:solidFill>
                    <a:srgbClr val="ECEB4D"/>
                  </a:solidFill>
                  <a:effectLst/>
                  <a:sym typeface="+mn-ea"/>
                </a:rPr>
                <a:t>立志成为德智体美劳全面发展的社会主义建设者和接班人</a:t>
              </a:r>
              <a:endParaRPr lang="zh-CN" altLang="zh-CN" sz="2400" b="0" spc="300" dirty="0">
                <a:solidFill>
                  <a:srgbClr val="ECEB4D"/>
                </a:solidFill>
                <a:effectLst/>
              </a:endParaRPr>
            </a:p>
          </p:txBody>
        </p:sp>
      </p:grpSp>
      <p:grpSp>
        <p:nvGrpSpPr>
          <p:cNvPr id="3" name="组合 2"/>
          <p:cNvGrpSpPr/>
          <p:nvPr/>
        </p:nvGrpSpPr>
        <p:grpSpPr>
          <a:xfrm>
            <a:off x="5582738" y="1076035"/>
            <a:ext cx="1503346" cy="1427144"/>
            <a:chOff x="5888055" y="1602972"/>
            <a:chExt cx="1503346" cy="1427144"/>
          </a:xfrm>
        </p:grpSpPr>
        <p:sp>
          <p:nvSpPr>
            <p:cNvPr id="2" name="椭圆 1"/>
            <p:cNvSpPr/>
            <p:nvPr/>
          </p:nvSpPr>
          <p:spPr>
            <a:xfrm>
              <a:off x="5926156" y="1602972"/>
              <a:ext cx="1427144" cy="1427144"/>
            </a:xfrm>
            <a:prstGeom prst="ellipse">
              <a:avLst/>
            </a:prstGeom>
            <a:solidFill>
              <a:srgbClr val="C00000"/>
            </a:solidFill>
            <a:ln w="0">
              <a:noFill/>
            </a:ln>
            <a:effectLst>
              <a:outerShdw blurRad="457200" dist="381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TextBox 2"/>
            <p:cNvSpPr txBox="1"/>
            <p:nvPr/>
          </p:nvSpPr>
          <p:spPr>
            <a:xfrm>
              <a:off x="5888055" y="1808713"/>
              <a:ext cx="1503346" cy="1015663"/>
            </a:xfrm>
            <a:prstGeom prst="rect">
              <a:avLst/>
            </a:prstGeom>
            <a:noFill/>
            <a:ln>
              <a:noFill/>
              <a:prstDash val="sysDash"/>
            </a:ln>
          </p:spPr>
          <p:txBody>
            <a:bodyPr wrap="square" rtlCol="0">
              <a:spAutoFit/>
            </a:bodyPr>
            <a:lstStyle>
              <a:defPPr>
                <a:defRPr lang="zh-CN"/>
              </a:defPPr>
              <a:lvl1pPr>
                <a:lnSpc>
                  <a:spcPct val="100000"/>
                </a:lnSpc>
                <a:defRPr sz="3200" b="1">
                  <a:gradFill flip="none" rotWithShape="1">
                    <a:gsLst>
                      <a:gs pos="0">
                        <a:srgbClr val="FFEF4C"/>
                      </a:gs>
                      <a:gs pos="100000">
                        <a:srgbClr val="FFFA52"/>
                      </a:gs>
                    </a:gsLst>
                    <a:lin ang="54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en-US" altLang="zh-CN" sz="6000" b="0" dirty="0">
                  <a:solidFill>
                    <a:srgbClr val="ECEB4D"/>
                  </a:solidFill>
                  <a:effectLst/>
                </a:rPr>
                <a:t>01</a:t>
              </a:r>
              <a:endParaRPr lang="zh-CN" altLang="zh-CN" sz="6000" b="0" dirty="0">
                <a:solidFill>
                  <a:srgbClr val="ECEB4D"/>
                </a:solidFill>
                <a:effectLst/>
              </a:endParaRPr>
            </a:p>
          </p:txBody>
        </p:sp>
      </p:gr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3926" y="4852478"/>
            <a:ext cx="2015792" cy="20055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2" presetClass="entr" presetSubtype="2" accel="50000" fill="hold" nodeType="afterEffect" p14:presetBounceEnd="52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52000">
                                          <p:cBhvr additive="base">
                                            <p:cTn id="13" dur="1250" fill="hold"/>
                                            <p:tgtEl>
                                              <p:spTgt spid="4"/>
                                            </p:tgtEl>
                                            <p:attrNameLst>
                                              <p:attrName>ppt_x</p:attrName>
                                            </p:attrNameLst>
                                          </p:cBhvr>
                                          <p:tavLst>
                                            <p:tav tm="0">
                                              <p:val>
                                                <p:strVal val="1+#ppt_w/2"/>
                                              </p:val>
                                            </p:tav>
                                            <p:tav tm="100000">
                                              <p:val>
                                                <p:strVal val="#ppt_x"/>
                                              </p:val>
                                            </p:tav>
                                          </p:tavLst>
                                        </p:anim>
                                        <p:anim calcmode="lin" valueType="num" p14:bounceEnd="52000">
                                          <p:cBhvr additive="base">
                                            <p:cTn id="14"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2" presetClass="entr" presetSubtype="2" accel="5000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250" fill="hold"/>
                                            <p:tgtEl>
                                              <p:spTgt spid="4"/>
                                            </p:tgtEl>
                                            <p:attrNameLst>
                                              <p:attrName>ppt_x</p:attrName>
                                            </p:attrNameLst>
                                          </p:cBhvr>
                                          <p:tavLst>
                                            <p:tav tm="0">
                                              <p:val>
                                                <p:strVal val="1+#ppt_w/2"/>
                                              </p:val>
                                            </p:tav>
                                            <p:tav tm="100000">
                                              <p:val>
                                                <p:strVal val="#ppt_x"/>
                                              </p:val>
                                            </p:tav>
                                          </p:tavLst>
                                        </p:anim>
                                        <p:anim calcmode="lin" valueType="num">
                                          <p:cBhvr additive="base">
                                            <p:cTn id="14"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 Box 55"/>
          <p:cNvSpPr txBox="1">
            <a:spLocks noChangeArrowheads="1"/>
          </p:cNvSpPr>
          <p:nvPr/>
        </p:nvSpPr>
        <p:spPr bwMode="auto">
          <a:xfrm>
            <a:off x="2534920" y="295275"/>
            <a:ext cx="5922010" cy="612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3200" dirty="0">
                <a:solidFill>
                  <a:schemeClr val="accent3"/>
                </a:solidFill>
                <a:sym typeface="+mn-lt"/>
              </a:rPr>
              <a:t>为什么坚持德智体美劳全面发展</a:t>
            </a:r>
            <a:endParaRPr lang="zh-CN" altLang="en-US" sz="3200" dirty="0">
              <a:solidFill>
                <a:schemeClr val="accent3"/>
              </a:solidFill>
              <a:sym typeface="+mn-lt"/>
            </a:endParaRPr>
          </a:p>
        </p:txBody>
      </p:sp>
      <p:grpSp>
        <p:nvGrpSpPr>
          <p:cNvPr id="125" name="Group 10"/>
          <p:cNvGrpSpPr/>
          <p:nvPr/>
        </p:nvGrpSpPr>
        <p:grpSpPr bwMode="auto">
          <a:xfrm>
            <a:off x="2207406" y="1556735"/>
            <a:ext cx="7691324" cy="4680270"/>
            <a:chOff x="-3197" y="-416"/>
            <a:chExt cx="4862" cy="6659"/>
          </a:xfrm>
        </p:grpSpPr>
        <p:sp>
          <p:nvSpPr>
            <p:cNvPr id="126" name="Rectangle 11"/>
            <p:cNvSpPr/>
            <p:nvPr/>
          </p:nvSpPr>
          <p:spPr bwMode="auto">
            <a:xfrm>
              <a:off x="-3106" y="-416"/>
              <a:ext cx="4771" cy="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defTabSz="1219200">
                <a:lnSpc>
                  <a:spcPct val="90000"/>
                </a:lnSpc>
              </a:pPr>
              <a:r>
                <a:rPr lang="zh-CN" altLang="en-US" sz="2000" dirty="0">
                  <a:solidFill>
                    <a:schemeClr val="tx1"/>
                  </a:solidFill>
                  <a:latin typeface="微软雅黑" panose="020B0503020204020204" pitchFamily="34" charset="-122"/>
                  <a:ea typeface="微软雅黑" panose="020B0503020204020204" pitchFamily="34" charset="-122"/>
                  <a:cs typeface="Lato Light" charset="0"/>
                  <a:sym typeface="Lato Light" charset="0"/>
                </a:rPr>
                <a:t>这是教育工作的根本任务，也是教育现代化的方向目标</a:t>
              </a:r>
              <a:endParaRPr lang="zh-CN" altLang="en-US" sz="2000" dirty="0">
                <a:solidFill>
                  <a:schemeClr val="tx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27" name="Rectangle 12"/>
            <p:cNvSpPr/>
            <p:nvPr/>
          </p:nvSpPr>
          <p:spPr bwMode="auto">
            <a:xfrm>
              <a:off x="-3197" y="1019"/>
              <a:ext cx="4715" cy="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defTabSz="1219200">
                <a:lnSpc>
                  <a:spcPct val="125000"/>
                </a:lnSpc>
              </a:pPr>
              <a:r>
                <a:rPr lang="en-US" altLang="zh-CN" sz="2000" b="0" dirty="0">
                  <a:solidFill>
                    <a:schemeClr val="tx1"/>
                  </a:solidFill>
                  <a:latin typeface="微软雅黑" panose="020B0503020204020204" pitchFamily="34" charset="-122"/>
                  <a:ea typeface="微软雅黑" panose="020B0503020204020204" pitchFamily="34" charset="-122"/>
                  <a:cs typeface="Lato Light" charset="0"/>
                  <a:sym typeface="Lato Light" charset="0"/>
                </a:rPr>
                <a:t>       </a:t>
              </a:r>
              <a:r>
                <a:rPr lang="zh-CN" altLang="en-US" sz="2000" b="0" dirty="0">
                  <a:solidFill>
                    <a:schemeClr val="tx1"/>
                  </a:solidFill>
                  <a:latin typeface="微软雅黑" panose="020B0503020204020204" pitchFamily="34" charset="-122"/>
                  <a:ea typeface="微软雅黑" panose="020B0503020204020204" pitchFamily="34" charset="-122"/>
                  <a:cs typeface="Lato Light" charset="0"/>
                  <a:sym typeface="Lato Light" charset="0"/>
                </a:rPr>
                <a:t>培养德智体美劳全面发展的社会主义建设者和接班人，要</a:t>
              </a:r>
              <a:r>
                <a:rPr lang="zh-CN" altLang="en-US" sz="2000" b="0" dirty="0">
                  <a:solidFill>
                    <a:srgbClr val="FF0000"/>
                  </a:solidFill>
                  <a:latin typeface="微软雅黑" panose="020B0503020204020204" pitchFamily="34" charset="-122"/>
                  <a:ea typeface="微软雅黑" panose="020B0503020204020204" pitchFamily="34" charset="-122"/>
                  <a:cs typeface="Lato Light" charset="0"/>
                  <a:sym typeface="Lato Light" charset="0"/>
                </a:rPr>
                <a:t>在坚定理想信念上下功夫</a:t>
              </a:r>
              <a:r>
                <a:rPr lang="zh-CN" altLang="en-US" sz="2000" b="0" dirty="0">
                  <a:solidFill>
                    <a:schemeClr val="tx1"/>
                  </a:solidFill>
                  <a:latin typeface="微软雅黑" panose="020B0503020204020204" pitchFamily="34" charset="-122"/>
                  <a:ea typeface="微软雅黑" panose="020B0503020204020204" pitchFamily="34" charset="-122"/>
                  <a:cs typeface="Lato Light" charset="0"/>
                  <a:sym typeface="Lato Light" charset="0"/>
                </a:rPr>
                <a:t>，教育引导学生树立共产主义远大理想和中国特色社会主义共同理想，</a:t>
              </a:r>
              <a:r>
                <a:rPr lang="zh-CN" altLang="en-US" sz="2000" b="0" dirty="0">
                  <a:solidFill>
                    <a:schemeClr val="tx1"/>
                  </a:solidFill>
                  <a:latin typeface="微软雅黑" panose="020B0503020204020204" pitchFamily="34" charset="-122"/>
                  <a:ea typeface="微软雅黑" panose="020B0503020204020204" pitchFamily="34" charset="-122"/>
                  <a:cs typeface="Lato Light" charset="0"/>
                  <a:sym typeface="Lato Light" charset="0"/>
                </a:rPr>
                <a:t>加强道路自信、理论自信、制度自信、文化自信，立志肩负起民族复兴的时代重任。</a:t>
              </a:r>
              <a:endParaRPr lang="zh-CN" altLang="en-US" sz="2000" b="0" dirty="0">
                <a:solidFill>
                  <a:schemeClr val="tx1"/>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3" name="文本框 2"/>
          <p:cNvSpPr txBox="1"/>
          <p:nvPr/>
        </p:nvSpPr>
        <p:spPr>
          <a:xfrm>
            <a:off x="2207260" y="4797425"/>
            <a:ext cx="7592695" cy="755650"/>
          </a:xfrm>
          <a:prstGeom prst="rect">
            <a:avLst/>
          </a:prstGeom>
          <a:noFill/>
        </p:spPr>
        <p:txBody>
          <a:bodyPr wrap="square" rtlCol="0" anchor="t">
            <a:spAutoFit/>
          </a:bodyPr>
          <a:p>
            <a:pPr algn="ctr" defTabSz="323850">
              <a:lnSpc>
                <a:spcPct val="120000"/>
              </a:lnSpc>
              <a:spcBef>
                <a:spcPts val="850"/>
              </a:spcBef>
            </a:pPr>
            <a:r>
              <a:rPr lang="es-ES" altLang="zh-CN" b="0" dirty="0">
                <a:solidFill>
                  <a:srgbClr val="C00000"/>
                </a:solidFill>
                <a:latin typeface="+mn-lt"/>
                <a:ea typeface="+mn-ea"/>
                <a:cs typeface="+mn-ea"/>
                <a:sym typeface="+mn-lt"/>
              </a:rPr>
              <a:t>德智体美劳中的“劳”字，也完全是要用“德智体”三个字来体现。因为一个德性好的人、智慧高的人、身体健康的人，则必然是一个热爱劳动的人。</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down)">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 calcmode="lin" valueType="num">
                                      <p:cBhvr additive="base">
                                        <p:cTn id="12" dur="500" fill="hold"/>
                                        <p:tgtEl>
                                          <p:spTgt spid="125"/>
                                        </p:tgtEl>
                                        <p:attrNameLst>
                                          <p:attrName>ppt_x</p:attrName>
                                        </p:attrNameLst>
                                      </p:cBhvr>
                                      <p:tavLst>
                                        <p:tav tm="0">
                                          <p:val>
                                            <p:strVal val="#ppt_x"/>
                                          </p:val>
                                        </p:tav>
                                        <p:tav tm="100000">
                                          <p:val>
                                            <p:strVal val="#ppt_x"/>
                                          </p:val>
                                        </p:tav>
                                      </p:tavLst>
                                    </p:anim>
                                    <p:anim calcmode="lin" valueType="num">
                                      <p:cBhvr additive="base">
                                        <p:cTn id="13"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bldLvl="0" animBg="1"/>
      <p:bldP spid="8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55"/>
          <p:cNvSpPr txBox="1">
            <a:spLocks noChangeArrowheads="1"/>
          </p:cNvSpPr>
          <p:nvPr/>
        </p:nvSpPr>
        <p:spPr bwMode="auto">
          <a:xfrm>
            <a:off x="2588260" y="429895"/>
            <a:ext cx="665035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3200" dirty="0">
                <a:sym typeface="+mn-lt"/>
              </a:rPr>
              <a:t>如何能</a:t>
            </a:r>
            <a:r>
              <a:rPr lang="zh-CN" altLang="en-US" sz="3200" dirty="0">
                <a:sym typeface="+mn-lt"/>
              </a:rPr>
              <a:t>德智体美劳全面发展</a:t>
            </a:r>
            <a:endParaRPr lang="zh-CN" altLang="en-US" sz="3200" dirty="0">
              <a:sym typeface="+mn-lt"/>
            </a:endParaRPr>
          </a:p>
        </p:txBody>
      </p:sp>
      <p:sp>
        <p:nvSpPr>
          <p:cNvPr id="76" name="Shape 14344"/>
          <p:cNvSpPr/>
          <p:nvPr/>
        </p:nvSpPr>
        <p:spPr>
          <a:xfrm flipH="1">
            <a:off x="6926957" y="2155304"/>
            <a:ext cx="1358012" cy="1"/>
          </a:xfrm>
          <a:prstGeom prst="line">
            <a:avLst/>
          </a:prstGeom>
          <a:ln w="6350">
            <a:solidFill>
              <a:sysClr val="window" lastClr="FFFFFF">
                <a:lumMod val="65000"/>
              </a:sysClr>
            </a:solidFill>
            <a:prstDash val="dash"/>
            <a:round/>
            <a:headEnd type="oval"/>
          </a:ln>
        </p:spPr>
        <p:txBody>
          <a:bodyPr lIns="0" tIns="0" rIns="0" bIns="0"/>
          <a:lstStyle/>
          <a:p>
            <a:pPr defTabSz="1219200">
              <a:defRPr sz="1200">
                <a:uFillTx/>
                <a:latin typeface="+mj-lt"/>
                <a:ea typeface="+mj-ea"/>
                <a:cs typeface="+mj-cs"/>
                <a:sym typeface="Helvetica"/>
              </a:defRPr>
            </a:pPr>
            <a:endParaRPr sz="1600" kern="0">
              <a:solidFill>
                <a:srgbClr val="ECEB4D"/>
              </a:solidFill>
              <a:latin typeface="+mn-ea"/>
              <a:cs typeface="+mn-ea"/>
              <a:sym typeface="+mn-lt"/>
            </a:endParaRPr>
          </a:p>
        </p:txBody>
      </p:sp>
      <p:sp>
        <p:nvSpPr>
          <p:cNvPr id="79" name="Shape 14348"/>
          <p:cNvSpPr/>
          <p:nvPr/>
        </p:nvSpPr>
        <p:spPr>
          <a:xfrm>
            <a:off x="8885807" y="3576197"/>
            <a:ext cx="2981427" cy="427990"/>
          </a:xfrm>
          <a:prstGeom prst="rect">
            <a:avLst/>
          </a:prstGeom>
          <a:noFill/>
          <a:ln w="12700" cap="flat">
            <a:noFill/>
            <a:miter lim="400000"/>
          </a:ln>
          <a:effectLst/>
        </p:spPr>
        <p:txBody>
          <a:bodyPr wrap="square" lIns="60959" tIns="60959" rIns="60959" bIns="60959" numCol="1" anchor="t">
            <a:spAutoFit/>
          </a:bodyPr>
          <a:lstStyle>
            <a:lvl1pPr>
              <a:spcBef>
                <a:spcPts val="200"/>
              </a:spcBef>
              <a:defRPr sz="1200">
                <a:solidFill>
                  <a:srgbClr val="3A5063"/>
                </a:solidFill>
                <a:uFill>
                  <a:solidFill>
                    <a:srgbClr val="3A5063"/>
                  </a:solidFill>
                </a:uFill>
                <a:latin typeface="Roboto condensed"/>
                <a:ea typeface="Roboto condensed"/>
                <a:cs typeface="Roboto condensed"/>
                <a:sym typeface="Roboto condensed"/>
              </a:defRPr>
            </a:lvl1pPr>
          </a:lstStyle>
          <a:p>
            <a:pPr defTabSz="1219200" fontAlgn="base">
              <a:spcBef>
                <a:spcPct val="0"/>
              </a:spcBef>
              <a:spcAft>
                <a:spcPct val="0"/>
              </a:spcAft>
            </a:pPr>
            <a:endParaRPr lang="zh-CN" altLang="en-US" sz="2000" dirty="0">
              <a:solidFill>
                <a:schemeClr val="tx1">
                  <a:lumMod val="75000"/>
                  <a:lumOff val="25000"/>
                </a:schemeClr>
              </a:solidFill>
              <a:uFillTx/>
              <a:latin typeface="+mn-ea"/>
              <a:ea typeface="+mn-ea"/>
            </a:endParaRPr>
          </a:p>
        </p:txBody>
      </p:sp>
      <p:sp>
        <p:nvSpPr>
          <p:cNvPr id="81" name="Shape 14351"/>
          <p:cNvSpPr/>
          <p:nvPr/>
        </p:nvSpPr>
        <p:spPr>
          <a:xfrm flipH="1">
            <a:off x="8182122" y="3830780"/>
            <a:ext cx="645949" cy="1"/>
          </a:xfrm>
          <a:prstGeom prst="line">
            <a:avLst/>
          </a:prstGeom>
          <a:ln w="6350">
            <a:solidFill>
              <a:sysClr val="window" lastClr="FFFFFF">
                <a:lumMod val="65000"/>
              </a:sysClr>
            </a:solidFill>
            <a:prstDash val="dash"/>
            <a:round/>
            <a:headEnd type="oval"/>
          </a:ln>
        </p:spPr>
        <p:txBody>
          <a:bodyPr lIns="0" tIns="0" rIns="0" bIns="0"/>
          <a:lstStyle/>
          <a:p>
            <a:pPr defTabSz="1219200">
              <a:defRPr sz="1200">
                <a:uFillTx/>
                <a:latin typeface="+mj-lt"/>
                <a:ea typeface="+mj-ea"/>
                <a:cs typeface="+mj-cs"/>
                <a:sym typeface="Helvetica"/>
              </a:defRPr>
            </a:pPr>
            <a:endParaRPr sz="1600" kern="0">
              <a:solidFill>
                <a:srgbClr val="ECEB4D"/>
              </a:solidFill>
              <a:latin typeface="+mn-ea"/>
              <a:cs typeface="+mn-ea"/>
              <a:sym typeface="+mn-lt"/>
            </a:endParaRPr>
          </a:p>
        </p:txBody>
      </p:sp>
      <p:sp>
        <p:nvSpPr>
          <p:cNvPr id="82" name="Shape 14352"/>
          <p:cNvSpPr/>
          <p:nvPr/>
        </p:nvSpPr>
        <p:spPr>
          <a:xfrm>
            <a:off x="2402840" y="3093720"/>
            <a:ext cx="1864995" cy="427990"/>
          </a:xfrm>
          <a:prstGeom prst="rect">
            <a:avLst/>
          </a:prstGeom>
          <a:noFill/>
          <a:ln w="12700" cap="flat">
            <a:noFill/>
            <a:miter lim="400000"/>
          </a:ln>
          <a:effectLst/>
        </p:spPr>
        <p:txBody>
          <a:bodyPr wrap="square" lIns="60959" tIns="60959" rIns="60959" bIns="60959" numCol="1" anchor="t">
            <a:spAutoFit/>
          </a:bodyPr>
          <a:lstStyle>
            <a:lvl1pPr algn="r">
              <a:spcBef>
                <a:spcPts val="200"/>
              </a:spcBef>
              <a:defRPr sz="1200">
                <a:solidFill>
                  <a:srgbClr val="3A5063"/>
                </a:solidFill>
                <a:uFill>
                  <a:solidFill>
                    <a:srgbClr val="3A5063"/>
                  </a:solidFill>
                </a:uFill>
                <a:latin typeface="Roboto condensed"/>
                <a:ea typeface="Roboto condensed"/>
                <a:cs typeface="Roboto condensed"/>
                <a:sym typeface="Roboto condensed"/>
              </a:defRPr>
            </a:lvl1pPr>
          </a:lstStyle>
          <a:p>
            <a:pPr algn="l" defTabSz="1219200" fontAlgn="base">
              <a:spcBef>
                <a:spcPct val="0"/>
              </a:spcBef>
              <a:spcAft>
                <a:spcPct val="0"/>
              </a:spcAft>
            </a:pPr>
            <a:endParaRPr lang="zh-CN" altLang="en-US" sz="2000" dirty="0">
              <a:solidFill>
                <a:schemeClr val="tx1">
                  <a:lumMod val="75000"/>
                  <a:lumOff val="25000"/>
                </a:schemeClr>
              </a:solidFill>
              <a:uFillTx/>
              <a:latin typeface="+mn-ea"/>
              <a:ea typeface="+mn-ea"/>
            </a:endParaRPr>
          </a:p>
        </p:txBody>
      </p:sp>
      <p:grpSp>
        <p:nvGrpSpPr>
          <p:cNvPr id="85" name="Group 14"/>
          <p:cNvGrpSpPr/>
          <p:nvPr/>
        </p:nvGrpSpPr>
        <p:grpSpPr bwMode="auto">
          <a:xfrm flipH="1">
            <a:off x="1131878" y="2601780"/>
            <a:ext cx="1599969" cy="3111213"/>
            <a:chOff x="6476" y="614"/>
            <a:chExt cx="559" cy="1087"/>
          </a:xfrm>
          <a:solidFill>
            <a:srgbClr val="C00000"/>
          </a:solidFill>
        </p:grpSpPr>
        <p:sp>
          <p:nvSpPr>
            <p:cNvPr id="86" name="Freeform 10"/>
            <p:cNvSpPr/>
            <p:nvPr/>
          </p:nvSpPr>
          <p:spPr bwMode="auto">
            <a:xfrm flipV="1">
              <a:off x="6727" y="614"/>
              <a:ext cx="272" cy="265"/>
            </a:xfrm>
            <a:custGeom>
              <a:avLst/>
              <a:gdLst>
                <a:gd name="T0" fmla="*/ 546 w 1187"/>
                <a:gd name="T1" fmla="*/ 1128 h 1165"/>
                <a:gd name="T2" fmla="*/ 1159 w 1187"/>
                <a:gd name="T3" fmla="*/ 626 h 1165"/>
                <a:gd name="T4" fmla="*/ 767 w 1187"/>
                <a:gd name="T5" fmla="*/ 43 h 1165"/>
                <a:gd name="T6" fmla="*/ 308 w 1187"/>
                <a:gd name="T7" fmla="*/ 105 h 1165"/>
                <a:gd name="T8" fmla="*/ 68 w 1187"/>
                <a:gd name="T9" fmla="*/ 715 h 1165"/>
                <a:gd name="T10" fmla="*/ 546 w 1187"/>
                <a:gd name="T11" fmla="*/ 1128 h 1165"/>
              </a:gdLst>
              <a:ahLst/>
              <a:cxnLst>
                <a:cxn ang="0">
                  <a:pos x="T0" y="T1"/>
                </a:cxn>
                <a:cxn ang="0">
                  <a:pos x="T2" y="T3"/>
                </a:cxn>
                <a:cxn ang="0">
                  <a:pos x="T4" y="T5"/>
                </a:cxn>
                <a:cxn ang="0">
                  <a:pos x="T6" y="T7"/>
                </a:cxn>
                <a:cxn ang="0">
                  <a:pos x="T8" y="T9"/>
                </a:cxn>
                <a:cxn ang="0">
                  <a:pos x="T10" y="T11"/>
                </a:cxn>
              </a:cxnLst>
              <a:rect l="0" t="0" r="r" b="b"/>
              <a:pathLst>
                <a:path w="1187" h="1165">
                  <a:moveTo>
                    <a:pt x="546" y="1128"/>
                  </a:moveTo>
                  <a:cubicBezTo>
                    <a:pt x="843" y="1165"/>
                    <a:pt x="1137" y="923"/>
                    <a:pt x="1159" y="626"/>
                  </a:cubicBezTo>
                  <a:cubicBezTo>
                    <a:pt x="1187" y="371"/>
                    <a:pt x="1012" y="114"/>
                    <a:pt x="767" y="43"/>
                  </a:cubicBezTo>
                  <a:cubicBezTo>
                    <a:pt x="615" y="0"/>
                    <a:pt x="443" y="20"/>
                    <a:pt x="308" y="105"/>
                  </a:cubicBezTo>
                  <a:cubicBezTo>
                    <a:pt x="111" y="230"/>
                    <a:pt x="0" y="487"/>
                    <a:pt x="68" y="715"/>
                  </a:cubicBezTo>
                  <a:cubicBezTo>
                    <a:pt x="121" y="936"/>
                    <a:pt x="323" y="1102"/>
                    <a:pt x="546" y="112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9200">
                <a:defRPr/>
              </a:pPr>
              <a:endParaRPr lang="zh-CN" altLang="en-US" sz="2665" kern="0">
                <a:solidFill>
                  <a:prstClr val="black"/>
                </a:solidFill>
                <a:latin typeface="+mn-ea"/>
                <a:cs typeface="+mn-ea"/>
                <a:sym typeface="+mn-lt"/>
              </a:endParaRPr>
            </a:p>
          </p:txBody>
        </p:sp>
        <p:sp>
          <p:nvSpPr>
            <p:cNvPr id="87" name="Freeform 12"/>
            <p:cNvSpPr/>
            <p:nvPr/>
          </p:nvSpPr>
          <p:spPr bwMode="auto">
            <a:xfrm flipV="1">
              <a:off x="6476" y="903"/>
              <a:ext cx="485" cy="798"/>
            </a:xfrm>
            <a:custGeom>
              <a:avLst/>
              <a:gdLst>
                <a:gd name="T0" fmla="*/ 1539 w 2208"/>
                <a:gd name="T1" fmla="*/ 3515 h 3515"/>
                <a:gd name="T2" fmla="*/ 2070 w 2208"/>
                <a:gd name="T3" fmla="*/ 3487 h 3515"/>
                <a:gd name="T4" fmla="*/ 2131 w 2208"/>
                <a:gd name="T5" fmla="*/ 2626 h 3515"/>
                <a:gd name="T6" fmla="*/ 2123 w 2208"/>
                <a:gd name="T7" fmla="*/ 1758 h 3515"/>
                <a:gd name="T8" fmla="*/ 1927 w 2208"/>
                <a:gd name="T9" fmla="*/ 1030 h 3515"/>
                <a:gd name="T10" fmla="*/ 2056 w 2208"/>
                <a:gd name="T11" fmla="*/ 837 h 3515"/>
                <a:gd name="T12" fmla="*/ 1679 w 2208"/>
                <a:gd name="T13" fmla="*/ 525 h 3515"/>
                <a:gd name="T14" fmla="*/ 1545 w 2208"/>
                <a:gd name="T15" fmla="*/ 821 h 3515"/>
                <a:gd name="T16" fmla="*/ 1487 w 2208"/>
                <a:gd name="T17" fmla="*/ 1610 h 3515"/>
                <a:gd name="T18" fmla="*/ 1072 w 2208"/>
                <a:gd name="T19" fmla="*/ 976 h 3515"/>
                <a:gd name="T20" fmla="*/ 1216 w 2208"/>
                <a:gd name="T21" fmla="*/ 73 h 3515"/>
                <a:gd name="T22" fmla="*/ 789 w 2208"/>
                <a:gd name="T23" fmla="*/ 49 h 3515"/>
                <a:gd name="T24" fmla="*/ 616 w 2208"/>
                <a:gd name="T25" fmla="*/ 1012 h 3515"/>
                <a:gd name="T26" fmla="*/ 1152 w 2208"/>
                <a:gd name="T27" fmla="*/ 1926 h 3515"/>
                <a:gd name="T28" fmla="*/ 1211 w 2208"/>
                <a:gd name="T29" fmla="*/ 2413 h 3515"/>
                <a:gd name="T30" fmla="*/ 842 w 2208"/>
                <a:gd name="T31" fmla="*/ 2303 h 3515"/>
                <a:gd name="T32" fmla="*/ 56 w 2208"/>
                <a:gd name="T33" fmla="*/ 2338 h 3515"/>
                <a:gd name="T34" fmla="*/ 63 w 2208"/>
                <a:gd name="T35" fmla="*/ 2756 h 3515"/>
                <a:gd name="T36" fmla="*/ 680 w 2208"/>
                <a:gd name="T37" fmla="*/ 2748 h 3515"/>
                <a:gd name="T38" fmla="*/ 694 w 2208"/>
                <a:gd name="T39" fmla="*/ 2700 h 3515"/>
                <a:gd name="T40" fmla="*/ 391 w 2208"/>
                <a:gd name="T41" fmla="*/ 2370 h 3515"/>
                <a:gd name="T42" fmla="*/ 789 w 2208"/>
                <a:gd name="T43" fmla="*/ 2742 h 3515"/>
                <a:gd name="T44" fmla="*/ 1006 w 2208"/>
                <a:gd name="T45" fmla="*/ 2733 h 3515"/>
                <a:gd name="T46" fmla="*/ 1539 w 2208"/>
                <a:gd name="T47" fmla="*/ 3515 h 3515"/>
                <a:gd name="connsiteX0" fmla="*/ 6896 w 9724"/>
                <a:gd name="connsiteY0" fmla="*/ 9952 h 9952"/>
                <a:gd name="connsiteX1" fmla="*/ 9301 w 9724"/>
                <a:gd name="connsiteY1" fmla="*/ 9872 h 9952"/>
                <a:gd name="connsiteX2" fmla="*/ 9577 w 9724"/>
                <a:gd name="connsiteY2" fmla="*/ 7423 h 9952"/>
                <a:gd name="connsiteX3" fmla="*/ 9541 w 9724"/>
                <a:gd name="connsiteY3" fmla="*/ 4953 h 9952"/>
                <a:gd name="connsiteX4" fmla="*/ 8653 w 9724"/>
                <a:gd name="connsiteY4" fmla="*/ 2882 h 9952"/>
                <a:gd name="connsiteX5" fmla="*/ 9238 w 9724"/>
                <a:gd name="connsiteY5" fmla="*/ 2333 h 9952"/>
                <a:gd name="connsiteX6" fmla="*/ 7530 w 9724"/>
                <a:gd name="connsiteY6" fmla="*/ 1446 h 9952"/>
                <a:gd name="connsiteX7" fmla="*/ 6923 w 9724"/>
                <a:gd name="connsiteY7" fmla="*/ 2288 h 9952"/>
                <a:gd name="connsiteX8" fmla="*/ 6661 w 9724"/>
                <a:gd name="connsiteY8" fmla="*/ 4532 h 9952"/>
                <a:gd name="connsiteX9" fmla="*/ 4781 w 9724"/>
                <a:gd name="connsiteY9" fmla="*/ 2729 h 9952"/>
                <a:gd name="connsiteX10" fmla="*/ 5433 w 9724"/>
                <a:gd name="connsiteY10" fmla="*/ 160 h 9952"/>
                <a:gd name="connsiteX11" fmla="*/ 3499 w 9724"/>
                <a:gd name="connsiteY11" fmla="*/ 91 h 9952"/>
                <a:gd name="connsiteX12" fmla="*/ 2716 w 9724"/>
                <a:gd name="connsiteY12" fmla="*/ 2831 h 9952"/>
                <a:gd name="connsiteX13" fmla="*/ 5143 w 9724"/>
                <a:gd name="connsiteY13" fmla="*/ 5431 h 9952"/>
                <a:gd name="connsiteX14" fmla="*/ 5411 w 9724"/>
                <a:gd name="connsiteY14" fmla="*/ 6817 h 9952"/>
                <a:gd name="connsiteX15" fmla="*/ 3739 w 9724"/>
                <a:gd name="connsiteY15" fmla="*/ 6504 h 9952"/>
                <a:gd name="connsiteX16" fmla="*/ 180 w 9724"/>
                <a:gd name="connsiteY16" fmla="*/ 6603 h 9952"/>
                <a:gd name="connsiteX17" fmla="*/ 211 w 9724"/>
                <a:gd name="connsiteY17" fmla="*/ 7793 h 9952"/>
                <a:gd name="connsiteX18" fmla="*/ 3006 w 9724"/>
                <a:gd name="connsiteY18" fmla="*/ 7770 h 9952"/>
                <a:gd name="connsiteX19" fmla="*/ 3069 w 9724"/>
                <a:gd name="connsiteY19" fmla="*/ 7633 h 9952"/>
                <a:gd name="connsiteX20" fmla="*/ 3499 w 9724"/>
                <a:gd name="connsiteY20" fmla="*/ 7753 h 9952"/>
                <a:gd name="connsiteX21" fmla="*/ 4482 w 9724"/>
                <a:gd name="connsiteY21" fmla="*/ 7727 h 9952"/>
                <a:gd name="connsiteX22" fmla="*/ 6896 w 9724"/>
                <a:gd name="connsiteY22" fmla="*/ 9952 h 9952"/>
                <a:gd name="connsiteX0-1" fmla="*/ 7092 w 10000"/>
                <a:gd name="connsiteY0-2" fmla="*/ 10000 h 10000"/>
                <a:gd name="connsiteX1-3" fmla="*/ 9565 w 10000"/>
                <a:gd name="connsiteY1-4" fmla="*/ 9920 h 10000"/>
                <a:gd name="connsiteX2-5" fmla="*/ 9849 w 10000"/>
                <a:gd name="connsiteY2-6" fmla="*/ 7459 h 10000"/>
                <a:gd name="connsiteX3-7" fmla="*/ 9812 w 10000"/>
                <a:gd name="connsiteY3-8" fmla="*/ 4977 h 10000"/>
                <a:gd name="connsiteX4-9" fmla="*/ 8899 w 10000"/>
                <a:gd name="connsiteY4-10" fmla="*/ 2896 h 10000"/>
                <a:gd name="connsiteX5-11" fmla="*/ 9500 w 10000"/>
                <a:gd name="connsiteY5-12" fmla="*/ 2344 h 10000"/>
                <a:gd name="connsiteX6-13" fmla="*/ 7744 w 10000"/>
                <a:gd name="connsiteY6-14" fmla="*/ 1453 h 10000"/>
                <a:gd name="connsiteX7-15" fmla="*/ 7119 w 10000"/>
                <a:gd name="connsiteY7-16" fmla="*/ 2299 h 10000"/>
                <a:gd name="connsiteX8-17" fmla="*/ 6850 w 10000"/>
                <a:gd name="connsiteY8-18" fmla="*/ 4554 h 10000"/>
                <a:gd name="connsiteX9-19" fmla="*/ 4917 w 10000"/>
                <a:gd name="connsiteY9-20" fmla="*/ 2742 h 10000"/>
                <a:gd name="connsiteX10-21" fmla="*/ 5587 w 10000"/>
                <a:gd name="connsiteY10-22" fmla="*/ 161 h 10000"/>
                <a:gd name="connsiteX11-23" fmla="*/ 3598 w 10000"/>
                <a:gd name="connsiteY11-24" fmla="*/ 91 h 10000"/>
                <a:gd name="connsiteX12-25" fmla="*/ 2793 w 10000"/>
                <a:gd name="connsiteY12-26" fmla="*/ 2845 h 10000"/>
                <a:gd name="connsiteX13-27" fmla="*/ 5289 w 10000"/>
                <a:gd name="connsiteY13-28" fmla="*/ 5457 h 10000"/>
                <a:gd name="connsiteX14-29" fmla="*/ 5565 w 10000"/>
                <a:gd name="connsiteY14-30" fmla="*/ 6850 h 10000"/>
                <a:gd name="connsiteX15-31" fmla="*/ 3845 w 10000"/>
                <a:gd name="connsiteY15-32" fmla="*/ 6535 h 10000"/>
                <a:gd name="connsiteX16-33" fmla="*/ 185 w 10000"/>
                <a:gd name="connsiteY16-34" fmla="*/ 6635 h 10000"/>
                <a:gd name="connsiteX17-35" fmla="*/ 217 w 10000"/>
                <a:gd name="connsiteY17-36" fmla="*/ 7831 h 10000"/>
                <a:gd name="connsiteX18-37" fmla="*/ 3091 w 10000"/>
                <a:gd name="connsiteY18-38" fmla="*/ 7807 h 10000"/>
                <a:gd name="connsiteX19-39" fmla="*/ 3598 w 10000"/>
                <a:gd name="connsiteY19-40" fmla="*/ 7790 h 10000"/>
                <a:gd name="connsiteX20-41" fmla="*/ 4609 w 10000"/>
                <a:gd name="connsiteY20-42" fmla="*/ 7764 h 10000"/>
                <a:gd name="connsiteX21-43" fmla="*/ 7092 w 10000"/>
                <a:gd name="connsiteY21-44" fmla="*/ 10000 h 10000"/>
                <a:gd name="connsiteX0-45" fmla="*/ 7092 w 10000"/>
                <a:gd name="connsiteY0-46" fmla="*/ 10000 h 10000"/>
                <a:gd name="connsiteX1-47" fmla="*/ 9565 w 10000"/>
                <a:gd name="connsiteY1-48" fmla="*/ 9920 h 10000"/>
                <a:gd name="connsiteX2-49" fmla="*/ 9849 w 10000"/>
                <a:gd name="connsiteY2-50" fmla="*/ 7459 h 10000"/>
                <a:gd name="connsiteX3-51" fmla="*/ 9812 w 10000"/>
                <a:gd name="connsiteY3-52" fmla="*/ 4977 h 10000"/>
                <a:gd name="connsiteX4-53" fmla="*/ 8899 w 10000"/>
                <a:gd name="connsiteY4-54" fmla="*/ 2896 h 10000"/>
                <a:gd name="connsiteX5-55" fmla="*/ 9500 w 10000"/>
                <a:gd name="connsiteY5-56" fmla="*/ 2344 h 10000"/>
                <a:gd name="connsiteX6-57" fmla="*/ 7744 w 10000"/>
                <a:gd name="connsiteY6-58" fmla="*/ 1453 h 10000"/>
                <a:gd name="connsiteX7-59" fmla="*/ 7119 w 10000"/>
                <a:gd name="connsiteY7-60" fmla="*/ 2299 h 10000"/>
                <a:gd name="connsiteX8-61" fmla="*/ 6850 w 10000"/>
                <a:gd name="connsiteY8-62" fmla="*/ 4554 h 10000"/>
                <a:gd name="connsiteX9-63" fmla="*/ 4917 w 10000"/>
                <a:gd name="connsiteY9-64" fmla="*/ 2742 h 10000"/>
                <a:gd name="connsiteX10-65" fmla="*/ 5587 w 10000"/>
                <a:gd name="connsiteY10-66" fmla="*/ 161 h 10000"/>
                <a:gd name="connsiteX11-67" fmla="*/ 3598 w 10000"/>
                <a:gd name="connsiteY11-68" fmla="*/ 91 h 10000"/>
                <a:gd name="connsiteX12-69" fmla="*/ 2793 w 10000"/>
                <a:gd name="connsiteY12-70" fmla="*/ 2845 h 10000"/>
                <a:gd name="connsiteX13-71" fmla="*/ 5289 w 10000"/>
                <a:gd name="connsiteY13-72" fmla="*/ 5457 h 10000"/>
                <a:gd name="connsiteX14-73" fmla="*/ 5565 w 10000"/>
                <a:gd name="connsiteY14-74" fmla="*/ 6850 h 10000"/>
                <a:gd name="connsiteX15-75" fmla="*/ 3845 w 10000"/>
                <a:gd name="connsiteY15-76" fmla="*/ 6535 h 10000"/>
                <a:gd name="connsiteX16-77" fmla="*/ 185 w 10000"/>
                <a:gd name="connsiteY16-78" fmla="*/ 6635 h 10000"/>
                <a:gd name="connsiteX17-79" fmla="*/ 217 w 10000"/>
                <a:gd name="connsiteY17-80" fmla="*/ 7831 h 10000"/>
                <a:gd name="connsiteX18-81" fmla="*/ 3598 w 10000"/>
                <a:gd name="connsiteY18-82" fmla="*/ 7790 h 10000"/>
                <a:gd name="connsiteX19-83" fmla="*/ 4609 w 10000"/>
                <a:gd name="connsiteY19-84" fmla="*/ 7764 h 10000"/>
                <a:gd name="connsiteX20-85" fmla="*/ 7092 w 10000"/>
                <a:gd name="connsiteY20-86" fmla="*/ 10000 h 10000"/>
                <a:gd name="connsiteX0-87" fmla="*/ 6965 w 9873"/>
                <a:gd name="connsiteY0-88" fmla="*/ 10000 h 10000"/>
                <a:gd name="connsiteX1-89" fmla="*/ 9438 w 9873"/>
                <a:gd name="connsiteY1-90" fmla="*/ 9920 h 10000"/>
                <a:gd name="connsiteX2-91" fmla="*/ 9722 w 9873"/>
                <a:gd name="connsiteY2-92" fmla="*/ 7459 h 10000"/>
                <a:gd name="connsiteX3-93" fmla="*/ 9685 w 9873"/>
                <a:gd name="connsiteY3-94" fmla="*/ 4977 h 10000"/>
                <a:gd name="connsiteX4-95" fmla="*/ 8772 w 9873"/>
                <a:gd name="connsiteY4-96" fmla="*/ 2896 h 10000"/>
                <a:gd name="connsiteX5-97" fmla="*/ 9373 w 9873"/>
                <a:gd name="connsiteY5-98" fmla="*/ 2344 h 10000"/>
                <a:gd name="connsiteX6-99" fmla="*/ 7617 w 9873"/>
                <a:gd name="connsiteY6-100" fmla="*/ 1453 h 10000"/>
                <a:gd name="connsiteX7-101" fmla="*/ 6992 w 9873"/>
                <a:gd name="connsiteY7-102" fmla="*/ 2299 h 10000"/>
                <a:gd name="connsiteX8-103" fmla="*/ 6723 w 9873"/>
                <a:gd name="connsiteY8-104" fmla="*/ 4554 h 10000"/>
                <a:gd name="connsiteX9-105" fmla="*/ 4790 w 9873"/>
                <a:gd name="connsiteY9-106" fmla="*/ 2742 h 10000"/>
                <a:gd name="connsiteX10-107" fmla="*/ 5460 w 9873"/>
                <a:gd name="connsiteY10-108" fmla="*/ 161 h 10000"/>
                <a:gd name="connsiteX11-109" fmla="*/ 3471 w 9873"/>
                <a:gd name="connsiteY11-110" fmla="*/ 91 h 10000"/>
                <a:gd name="connsiteX12-111" fmla="*/ 2666 w 9873"/>
                <a:gd name="connsiteY12-112" fmla="*/ 2845 h 10000"/>
                <a:gd name="connsiteX13-113" fmla="*/ 5162 w 9873"/>
                <a:gd name="connsiteY13-114" fmla="*/ 5457 h 10000"/>
                <a:gd name="connsiteX14-115" fmla="*/ 5438 w 9873"/>
                <a:gd name="connsiteY14-116" fmla="*/ 6850 h 10000"/>
                <a:gd name="connsiteX15-117" fmla="*/ 3718 w 9873"/>
                <a:gd name="connsiteY15-118" fmla="*/ 6535 h 10000"/>
                <a:gd name="connsiteX16-119" fmla="*/ 58 w 9873"/>
                <a:gd name="connsiteY16-120" fmla="*/ 6635 h 10000"/>
                <a:gd name="connsiteX17-121" fmla="*/ 692 w 9873"/>
                <a:gd name="connsiteY17-122" fmla="*/ 7831 h 10000"/>
                <a:gd name="connsiteX18-123" fmla="*/ 3471 w 9873"/>
                <a:gd name="connsiteY18-124" fmla="*/ 7790 h 10000"/>
                <a:gd name="connsiteX19-125" fmla="*/ 4482 w 9873"/>
                <a:gd name="connsiteY19-126" fmla="*/ 7764 h 10000"/>
                <a:gd name="connsiteX20-127" fmla="*/ 6965 w 9873"/>
                <a:gd name="connsiteY20-128" fmla="*/ 10000 h 10000"/>
              </a:gdLst>
              <a:ahLst/>
              <a:cxnLst>
                <a:cxn ang="0">
                  <a:pos x="connsiteX0-87" y="connsiteY0-88"/>
                </a:cxn>
                <a:cxn ang="0">
                  <a:pos x="connsiteX1-89" y="connsiteY1-90"/>
                </a:cxn>
                <a:cxn ang="0">
                  <a:pos x="connsiteX2-91" y="connsiteY2-92"/>
                </a:cxn>
                <a:cxn ang="0">
                  <a:pos x="connsiteX3-93" y="connsiteY3-94"/>
                </a:cxn>
                <a:cxn ang="0">
                  <a:pos x="connsiteX4-95" y="connsiteY4-96"/>
                </a:cxn>
                <a:cxn ang="0">
                  <a:pos x="connsiteX5-97" y="connsiteY5-98"/>
                </a:cxn>
                <a:cxn ang="0">
                  <a:pos x="connsiteX6-99" y="connsiteY6-100"/>
                </a:cxn>
                <a:cxn ang="0">
                  <a:pos x="connsiteX7-101" y="connsiteY7-102"/>
                </a:cxn>
                <a:cxn ang="0">
                  <a:pos x="connsiteX8-103" y="connsiteY8-104"/>
                </a:cxn>
                <a:cxn ang="0">
                  <a:pos x="connsiteX9-105" y="connsiteY9-106"/>
                </a:cxn>
                <a:cxn ang="0">
                  <a:pos x="connsiteX10-107" y="connsiteY10-108"/>
                </a:cxn>
                <a:cxn ang="0">
                  <a:pos x="connsiteX11-109" y="connsiteY11-110"/>
                </a:cxn>
                <a:cxn ang="0">
                  <a:pos x="connsiteX12-111" y="connsiteY12-112"/>
                </a:cxn>
                <a:cxn ang="0">
                  <a:pos x="connsiteX13-113" y="connsiteY13-114"/>
                </a:cxn>
                <a:cxn ang="0">
                  <a:pos x="connsiteX14-115" y="connsiteY14-116"/>
                </a:cxn>
                <a:cxn ang="0">
                  <a:pos x="connsiteX15-117" y="connsiteY15-118"/>
                </a:cxn>
                <a:cxn ang="0">
                  <a:pos x="connsiteX16-119" y="connsiteY16-120"/>
                </a:cxn>
                <a:cxn ang="0">
                  <a:pos x="connsiteX17-121" y="connsiteY17-122"/>
                </a:cxn>
                <a:cxn ang="0">
                  <a:pos x="connsiteX18-123" y="connsiteY18-124"/>
                </a:cxn>
                <a:cxn ang="0">
                  <a:pos x="connsiteX19-125" y="connsiteY19-126"/>
                </a:cxn>
                <a:cxn ang="0">
                  <a:pos x="connsiteX20-127" y="connsiteY20-128"/>
                </a:cxn>
              </a:cxnLst>
              <a:rect l="l" t="t" r="r" b="b"/>
              <a:pathLst>
                <a:path w="9873" h="10000">
                  <a:moveTo>
                    <a:pt x="6965" y="10000"/>
                  </a:moveTo>
                  <a:cubicBezTo>
                    <a:pt x="7789" y="9963"/>
                    <a:pt x="8613" y="9940"/>
                    <a:pt x="9438" y="9920"/>
                  </a:cubicBezTo>
                  <a:cubicBezTo>
                    <a:pt x="9563" y="9100"/>
                    <a:pt x="9582" y="8276"/>
                    <a:pt x="9722" y="7459"/>
                  </a:cubicBezTo>
                  <a:cubicBezTo>
                    <a:pt x="9731" y="6633"/>
                    <a:pt x="10081" y="5787"/>
                    <a:pt x="9685" y="4977"/>
                  </a:cubicBezTo>
                  <a:cubicBezTo>
                    <a:pt x="9377" y="4286"/>
                    <a:pt x="8869" y="3619"/>
                    <a:pt x="8772" y="2896"/>
                  </a:cubicBezTo>
                  <a:cubicBezTo>
                    <a:pt x="8884" y="2685"/>
                    <a:pt x="9168" y="2524"/>
                    <a:pt x="9373" y="2344"/>
                  </a:cubicBezTo>
                  <a:cubicBezTo>
                    <a:pt x="8744" y="2076"/>
                    <a:pt x="8436" y="1532"/>
                    <a:pt x="7617" y="1453"/>
                  </a:cubicBezTo>
                  <a:cubicBezTo>
                    <a:pt x="7543" y="1767"/>
                    <a:pt x="6946" y="1955"/>
                    <a:pt x="6992" y="2299"/>
                  </a:cubicBezTo>
                  <a:cubicBezTo>
                    <a:pt x="6941" y="3054"/>
                    <a:pt x="6788" y="3799"/>
                    <a:pt x="6723" y="4554"/>
                  </a:cubicBezTo>
                  <a:cubicBezTo>
                    <a:pt x="6052" y="3960"/>
                    <a:pt x="5438" y="3342"/>
                    <a:pt x="4790" y="2742"/>
                  </a:cubicBezTo>
                  <a:cubicBezTo>
                    <a:pt x="5051" y="1884"/>
                    <a:pt x="5200" y="1015"/>
                    <a:pt x="5460" y="161"/>
                  </a:cubicBezTo>
                  <a:cubicBezTo>
                    <a:pt x="4841" y="-28"/>
                    <a:pt x="4123" y="-48"/>
                    <a:pt x="3471" y="91"/>
                  </a:cubicBezTo>
                  <a:cubicBezTo>
                    <a:pt x="3183" y="1007"/>
                    <a:pt x="2950" y="1927"/>
                    <a:pt x="2666" y="2845"/>
                  </a:cubicBezTo>
                  <a:cubicBezTo>
                    <a:pt x="3519" y="3708"/>
                    <a:pt x="4320" y="4591"/>
                    <a:pt x="5162" y="5457"/>
                  </a:cubicBezTo>
                  <a:cubicBezTo>
                    <a:pt x="5661" y="5858"/>
                    <a:pt x="5372" y="6387"/>
                    <a:pt x="5438" y="6850"/>
                  </a:cubicBezTo>
                  <a:cubicBezTo>
                    <a:pt x="4878" y="6727"/>
                    <a:pt x="4342" y="6469"/>
                    <a:pt x="3718" y="6535"/>
                  </a:cubicBezTo>
                  <a:cubicBezTo>
                    <a:pt x="2503" y="6604"/>
                    <a:pt x="1278" y="6618"/>
                    <a:pt x="58" y="6635"/>
                  </a:cubicBezTo>
                  <a:cubicBezTo>
                    <a:pt x="-185" y="7022"/>
                    <a:pt x="399" y="7453"/>
                    <a:pt x="692" y="7831"/>
                  </a:cubicBezTo>
                  <a:cubicBezTo>
                    <a:pt x="1261" y="8023"/>
                    <a:pt x="2739" y="7801"/>
                    <a:pt x="3471" y="7790"/>
                  </a:cubicBezTo>
                  <a:lnTo>
                    <a:pt x="4482" y="7764"/>
                  </a:lnTo>
                  <a:cubicBezTo>
                    <a:pt x="5320" y="8505"/>
                    <a:pt x="6099" y="9272"/>
                    <a:pt x="6965" y="100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9200">
                <a:defRPr/>
              </a:pPr>
              <a:endParaRPr lang="zh-CN" altLang="en-US" sz="2665" kern="0">
                <a:solidFill>
                  <a:prstClr val="black"/>
                </a:solidFill>
                <a:latin typeface="+mn-ea"/>
                <a:cs typeface="+mn-ea"/>
                <a:sym typeface="+mn-lt"/>
              </a:endParaRPr>
            </a:p>
          </p:txBody>
        </p:sp>
        <p:sp>
          <p:nvSpPr>
            <p:cNvPr id="88" name="Freeform 13"/>
            <p:cNvSpPr/>
            <p:nvPr/>
          </p:nvSpPr>
          <p:spPr bwMode="auto">
            <a:xfrm flipV="1">
              <a:off x="6854" y="1507"/>
              <a:ext cx="181" cy="193"/>
            </a:xfrm>
            <a:custGeom>
              <a:avLst/>
              <a:gdLst>
                <a:gd name="T0" fmla="*/ 0 w 774"/>
                <a:gd name="T1" fmla="*/ 458 h 861"/>
                <a:gd name="T2" fmla="*/ 327 w 774"/>
                <a:gd name="T3" fmla="*/ 861 h 861"/>
                <a:gd name="T4" fmla="*/ 774 w 774"/>
                <a:gd name="T5" fmla="*/ 229 h 861"/>
                <a:gd name="T6" fmla="*/ 362 w 774"/>
                <a:gd name="T7" fmla="*/ 15 h 861"/>
                <a:gd name="T8" fmla="*/ 30 w 774"/>
                <a:gd name="T9" fmla="*/ 475 h 861"/>
                <a:gd name="T10" fmla="*/ 0 w 774"/>
                <a:gd name="T11" fmla="*/ 458 h 861"/>
                <a:gd name="connsiteX0" fmla="*/ 0 w 10000"/>
                <a:gd name="connsiteY0" fmla="*/ 5167 h 9848"/>
                <a:gd name="connsiteX1" fmla="*/ 4225 w 10000"/>
                <a:gd name="connsiteY1" fmla="*/ 9848 h 9848"/>
                <a:gd name="connsiteX2" fmla="*/ 10000 w 10000"/>
                <a:gd name="connsiteY2" fmla="*/ 2508 h 9848"/>
                <a:gd name="connsiteX3" fmla="*/ 4677 w 10000"/>
                <a:gd name="connsiteY3" fmla="*/ 22 h 9848"/>
                <a:gd name="connsiteX4" fmla="*/ 388 w 10000"/>
                <a:gd name="connsiteY4" fmla="*/ 5365 h 9848"/>
                <a:gd name="connsiteX0-1" fmla="*/ 0 w 10000"/>
                <a:gd name="connsiteY0-2" fmla="*/ 5247 h 10000"/>
                <a:gd name="connsiteX1-3" fmla="*/ 4225 w 10000"/>
                <a:gd name="connsiteY1-4" fmla="*/ 10000 h 10000"/>
                <a:gd name="connsiteX2-5" fmla="*/ 10000 w 10000"/>
                <a:gd name="connsiteY2-6" fmla="*/ 2547 h 10000"/>
                <a:gd name="connsiteX3-7" fmla="*/ 4677 w 10000"/>
                <a:gd name="connsiteY3-8" fmla="*/ 22 h 10000"/>
                <a:gd name="connsiteX0-9" fmla="*/ 0 w 10226"/>
                <a:gd name="connsiteY0-10" fmla="*/ 5972 h 10000"/>
                <a:gd name="connsiteX1-11" fmla="*/ 4451 w 10226"/>
                <a:gd name="connsiteY1-12" fmla="*/ 10000 h 10000"/>
                <a:gd name="connsiteX2-13" fmla="*/ 10226 w 10226"/>
                <a:gd name="connsiteY2-14" fmla="*/ 2547 h 10000"/>
                <a:gd name="connsiteX3-15" fmla="*/ 4903 w 10226"/>
                <a:gd name="connsiteY3-16" fmla="*/ 22 h 10000"/>
              </a:gdLst>
              <a:ahLst/>
              <a:cxnLst>
                <a:cxn ang="0">
                  <a:pos x="connsiteX0-9" y="connsiteY0-10"/>
                </a:cxn>
                <a:cxn ang="0">
                  <a:pos x="connsiteX1-11" y="connsiteY1-12"/>
                </a:cxn>
                <a:cxn ang="0">
                  <a:pos x="connsiteX2-13" y="connsiteY2-14"/>
                </a:cxn>
                <a:cxn ang="0">
                  <a:pos x="connsiteX3-15" y="connsiteY3-16"/>
                </a:cxn>
              </a:cxnLst>
              <a:rect l="l" t="t" r="r" b="b"/>
              <a:pathLst>
                <a:path w="10226" h="10000">
                  <a:moveTo>
                    <a:pt x="0" y="5972"/>
                  </a:moveTo>
                  <a:cubicBezTo>
                    <a:pt x="233" y="8189"/>
                    <a:pt x="2952" y="8514"/>
                    <a:pt x="4451" y="10000"/>
                  </a:cubicBezTo>
                  <a:cubicBezTo>
                    <a:pt x="6234" y="7429"/>
                    <a:pt x="8288" y="5023"/>
                    <a:pt x="10226" y="2547"/>
                  </a:cubicBezTo>
                  <a:cubicBezTo>
                    <a:pt x="9192" y="766"/>
                    <a:pt x="7074" y="-154"/>
                    <a:pt x="4903"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9200">
                <a:defRPr/>
              </a:pPr>
              <a:endParaRPr lang="zh-CN" altLang="en-US" sz="2665" kern="0">
                <a:solidFill>
                  <a:prstClr val="black"/>
                </a:solidFill>
                <a:latin typeface="+mn-ea"/>
                <a:cs typeface="+mn-ea"/>
                <a:sym typeface="+mn-lt"/>
              </a:endParaRPr>
            </a:p>
          </p:txBody>
        </p:sp>
      </p:grpSp>
      <p:sp>
        <p:nvSpPr>
          <p:cNvPr id="93" name="任意多边形 92"/>
          <p:cNvSpPr/>
          <p:nvPr/>
        </p:nvSpPr>
        <p:spPr>
          <a:xfrm>
            <a:off x="2091055" y="1314450"/>
            <a:ext cx="3117850" cy="3986530"/>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C00000"/>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1600">
                <a:solidFill>
                  <a:srgbClr val="ECEB4D"/>
                </a:solidFill>
                <a:latin typeface="+mn-ea"/>
              </a:rPr>
              <a:t>坚持文化知识学习</a:t>
            </a:r>
            <a:endParaRPr lang="en-US" altLang="zh-CN" sz="1600">
              <a:solidFill>
                <a:srgbClr val="ECEB4D"/>
              </a:solidFill>
              <a:latin typeface="+mn-ea"/>
            </a:endParaRPr>
          </a:p>
          <a:p>
            <a:pPr algn="ctr"/>
            <a:r>
              <a:rPr lang="en-US" altLang="zh-CN" sz="1600">
                <a:solidFill>
                  <a:srgbClr val="ECEB4D"/>
                </a:solidFill>
                <a:latin typeface="+mn-ea"/>
              </a:rPr>
              <a:t>与思想品德修养的统一、理论学习与社会实践的统一、全面发展与个性发展的统一。</a:t>
            </a:r>
            <a:endParaRPr lang="en-US" altLang="zh-CN" sz="1600">
              <a:solidFill>
                <a:srgbClr val="ECEB4D"/>
              </a:solidFill>
              <a:latin typeface="+mn-ea"/>
            </a:endParaRPr>
          </a:p>
          <a:p>
            <a:pPr algn="ctr"/>
            <a:endParaRPr lang="en-US" altLang="zh-CN" sz="1600">
              <a:solidFill>
                <a:srgbClr val="ECEB4D"/>
              </a:solidFill>
              <a:latin typeface="+mn-ea"/>
            </a:endParaRPr>
          </a:p>
        </p:txBody>
      </p:sp>
      <p:sp>
        <p:nvSpPr>
          <p:cNvPr id="99" name="任意多边形 98"/>
          <p:cNvSpPr/>
          <p:nvPr/>
        </p:nvSpPr>
        <p:spPr>
          <a:xfrm>
            <a:off x="6480175" y="1341120"/>
            <a:ext cx="2975610" cy="4085590"/>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solidFill>
            <a:srgbClr val="C00000"/>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1600">
                <a:solidFill>
                  <a:srgbClr val="ECEB4D"/>
                </a:solidFill>
                <a:latin typeface="+mn-ea"/>
              </a:rPr>
              <a:t>要树立远大的理想和人生坐标，用理想信念不断激扬人生、成就梦想</a:t>
            </a:r>
            <a:r>
              <a:rPr lang="zh-CN" altLang="en-US" sz="1600">
                <a:solidFill>
                  <a:srgbClr val="ECEB4D"/>
                </a:solidFill>
                <a:latin typeface="+mn-ea"/>
              </a:rPr>
              <a:t>。</a:t>
            </a:r>
            <a:endParaRPr lang="en-US" altLang="zh-CN" sz="1600">
              <a:solidFill>
                <a:srgbClr val="ECEB4D"/>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1150" fill="hold"/>
                                        <p:tgtEl>
                                          <p:spTgt spid="85"/>
                                        </p:tgtEl>
                                        <p:attrNameLst>
                                          <p:attrName>ppt_x</p:attrName>
                                        </p:attrNameLst>
                                      </p:cBhvr>
                                      <p:tavLst>
                                        <p:tav tm="0">
                                          <p:val>
                                            <p:strVal val="0-#ppt_w/2"/>
                                          </p:val>
                                        </p:tav>
                                        <p:tav tm="100000">
                                          <p:val>
                                            <p:strVal val="#ppt_x"/>
                                          </p:val>
                                        </p:tav>
                                      </p:tavLst>
                                    </p:anim>
                                    <p:anim calcmode="lin" valueType="num">
                                      <p:cBhvr additive="base">
                                        <p:cTn id="12" dur="1150" fill="hold"/>
                                        <p:tgtEl>
                                          <p:spTgt spid="85"/>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500"/>
                                        <p:tgtEl>
                                          <p:spTgt spid="81"/>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76" grpId="0" bldLvl="0" animBg="1"/>
      <p:bldP spid="79" grpId="0" bldLvl="0" animBg="1"/>
      <p:bldP spid="8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55"/>
          <p:cNvSpPr txBox="1">
            <a:spLocks noChangeArrowheads="1"/>
          </p:cNvSpPr>
          <p:nvPr/>
        </p:nvSpPr>
        <p:spPr bwMode="auto">
          <a:xfrm>
            <a:off x="2141855" y="466725"/>
            <a:ext cx="954341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3200" dirty="0">
                <a:sym typeface="+mn-lt"/>
              </a:rPr>
              <a:t>德智体美劳全面发展的必要性</a:t>
            </a:r>
            <a:endParaRPr lang="zh-CN" altLang="en-US" sz="3200" dirty="0">
              <a:sym typeface="+mn-lt"/>
            </a:endParaRPr>
          </a:p>
        </p:txBody>
      </p:sp>
      <p:sp>
        <p:nvSpPr>
          <p:cNvPr id="145" name="矩形 17"/>
          <p:cNvSpPr>
            <a:spLocks noChangeArrowheads="1"/>
          </p:cNvSpPr>
          <p:nvPr/>
        </p:nvSpPr>
        <p:spPr bwMode="auto">
          <a:xfrm>
            <a:off x="867410" y="2132965"/>
            <a:ext cx="2458720" cy="168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24" tIns="45713" rIns="91424" bIns="45713">
            <a:spAutoFit/>
          </a:bodyPr>
          <a:lstStyle/>
          <a:p>
            <a:pPr indent="406400" defTabSz="1218565" eaLnBrk="1" fontAlgn="auto" latinLnBrk="0" hangingPunct="1">
              <a:lnSpc>
                <a:spcPct val="130000"/>
              </a:lnSpc>
              <a:spcBef>
                <a:spcPts val="0"/>
              </a:spcBef>
              <a:spcAft>
                <a:spcPts val="0"/>
              </a:spcAft>
              <a:defRPr/>
              <a:extLst>
                <a:ext uri="{35155182-B16C-46BC-9424-99874614C6A1}">
                  <wpsdc:indentchars xmlns:wpsdc="http://www.wps.cn/officeDocument/2017/drawingmlCustomData" val="200" checksum="1740828767"/>
                </a:ext>
              </a:extLst>
            </a:pPr>
            <a:r>
              <a:rPr lang="zh-CN" altLang="en-US" sz="1600" kern="0" dirty="0">
                <a:solidFill>
                  <a:srgbClr val="000000">
                    <a:lumMod val="85000"/>
                    <a:lumOff val="15000"/>
                  </a:srgbClr>
                </a:solidFill>
                <a:latin typeface="微软雅黑" panose="020B0503020204020204" pitchFamily="34" charset="-122"/>
                <a:ea typeface="微软雅黑" panose="020B0503020204020204" pitchFamily="34" charset="-122"/>
                <a:sym typeface="方正兰亭黑_GBK" pitchFamily="2" charset="-122"/>
              </a:rPr>
              <a:t>为了青少年铸造成有理想、有道德、有文化、有纪律的四有新人，</a:t>
            </a:r>
            <a:r>
              <a:rPr lang="zh-CN" altLang="en-US" sz="1600" kern="0" dirty="0">
                <a:solidFill>
                  <a:srgbClr val="FF0000"/>
                </a:solidFill>
                <a:latin typeface="微软雅黑" panose="020B0503020204020204" pitchFamily="34" charset="-122"/>
                <a:ea typeface="微软雅黑" panose="020B0503020204020204" pitchFamily="34" charset="-122"/>
                <a:sym typeface="方正兰亭黑_GBK" pitchFamily="2" charset="-122"/>
              </a:rPr>
              <a:t>是塑造良好品行的关键，是培养高素质人才的重要措施。</a:t>
            </a:r>
            <a:endParaRPr lang="zh-CN" altLang="en-US" sz="1600" kern="0" dirty="0">
              <a:solidFill>
                <a:srgbClr val="FF0000"/>
              </a:solidFill>
              <a:latin typeface="微软雅黑" panose="020B0503020204020204" pitchFamily="34" charset="-122"/>
              <a:ea typeface="微软雅黑" panose="020B0503020204020204" pitchFamily="34" charset="-122"/>
              <a:sym typeface="方正兰亭黑_GBK" pitchFamily="2" charset="-122"/>
            </a:endParaRPr>
          </a:p>
        </p:txBody>
      </p:sp>
      <p:sp>
        <p:nvSpPr>
          <p:cNvPr id="146" name="矩形 17"/>
          <p:cNvSpPr>
            <a:spLocks noChangeArrowheads="1"/>
          </p:cNvSpPr>
          <p:nvPr/>
        </p:nvSpPr>
        <p:spPr bwMode="auto">
          <a:xfrm>
            <a:off x="4439920" y="1557020"/>
            <a:ext cx="3011805" cy="136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24" tIns="45713" rIns="91424" bIns="45713">
            <a:spAutoFit/>
          </a:bodyPr>
          <a:lstStyle/>
          <a:p>
            <a:pPr indent="406400" defTabSz="1218565" eaLnBrk="1" fontAlgn="auto" latinLnBrk="0" hangingPunct="1">
              <a:lnSpc>
                <a:spcPct val="130000"/>
              </a:lnSpc>
              <a:spcBef>
                <a:spcPts val="0"/>
              </a:spcBef>
              <a:spcAft>
                <a:spcPts val="0"/>
              </a:spcAft>
              <a:defRPr/>
              <a:extLst>
                <a:ext uri="{35155182-B16C-46BC-9424-99874614C6A1}">
                  <wpsdc:indentchars xmlns:wpsdc="http://www.wps.cn/officeDocument/2017/drawingmlCustomData" val="200" checksum="1740828767"/>
                </a:ext>
              </a:extLst>
            </a:pPr>
            <a:r>
              <a:rPr lang="zh-CN" altLang="en-US" sz="1600" kern="0" dirty="0">
                <a:solidFill>
                  <a:srgbClr val="000000">
                    <a:lumMod val="85000"/>
                    <a:lumOff val="15000"/>
                  </a:srgbClr>
                </a:solidFill>
                <a:latin typeface="微软雅黑" panose="020B0503020204020204" pitchFamily="34" charset="-122"/>
                <a:ea typeface="微软雅黑" panose="020B0503020204020204" pitchFamily="34" charset="-122"/>
                <a:sym typeface="方正兰亭黑_GBK" pitchFamily="2" charset="-122"/>
              </a:rPr>
              <a:t>培养德智体美劳全面发展的社会主义建设者和接班人，加快推进教育现代化、建设教育强国，</a:t>
            </a:r>
            <a:r>
              <a:rPr lang="zh-CN" altLang="en-US" sz="1600" kern="0" dirty="0">
                <a:solidFill>
                  <a:srgbClr val="FF0000"/>
                </a:solidFill>
                <a:latin typeface="微软雅黑" panose="020B0503020204020204" pitchFamily="34" charset="-122"/>
                <a:ea typeface="微软雅黑" panose="020B0503020204020204" pitchFamily="34" charset="-122"/>
                <a:sym typeface="方正兰亭黑_GBK" pitchFamily="2" charset="-122"/>
              </a:rPr>
              <a:t>是科教兴国重要战略。</a:t>
            </a:r>
            <a:endParaRPr lang="zh-CN" altLang="en-US" sz="1600" kern="0" dirty="0">
              <a:solidFill>
                <a:srgbClr val="FF0000"/>
              </a:solidFill>
              <a:latin typeface="微软雅黑" panose="020B0503020204020204" pitchFamily="34" charset="-122"/>
              <a:ea typeface="微软雅黑" panose="020B0503020204020204" pitchFamily="34" charset="-122"/>
              <a:sym typeface="方正兰亭黑_GBK" pitchFamily="2" charset="-122"/>
            </a:endParaRPr>
          </a:p>
        </p:txBody>
      </p:sp>
      <p:sp>
        <p:nvSpPr>
          <p:cNvPr id="148" name="矩形 17"/>
          <p:cNvSpPr>
            <a:spLocks noChangeArrowheads="1"/>
          </p:cNvSpPr>
          <p:nvPr/>
        </p:nvSpPr>
        <p:spPr bwMode="auto">
          <a:xfrm>
            <a:off x="8112125" y="2205355"/>
            <a:ext cx="2839720" cy="136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24" tIns="45713" rIns="91424" bIns="45713">
            <a:spAutoFit/>
          </a:bodyPr>
          <a:lstStyle/>
          <a:p>
            <a:pPr indent="406400" defTabSz="1218565" eaLnBrk="1" fontAlgn="auto" latinLnBrk="0" hangingPunct="1">
              <a:lnSpc>
                <a:spcPct val="130000"/>
              </a:lnSpc>
              <a:spcBef>
                <a:spcPts val="0"/>
              </a:spcBef>
              <a:spcAft>
                <a:spcPts val="0"/>
              </a:spcAft>
              <a:defRPr/>
              <a:extLst>
                <a:ext uri="{35155182-B16C-46BC-9424-99874614C6A1}">
                  <wpsdc:indentchars xmlns:wpsdc="http://www.wps.cn/officeDocument/2017/drawingmlCustomData" val="200" checksum="1740828767"/>
                </a:ext>
              </a:extLst>
            </a:pPr>
            <a:r>
              <a:rPr lang="zh-CN" altLang="en-US" sz="1600" kern="0" dirty="0">
                <a:solidFill>
                  <a:srgbClr val="000000">
                    <a:lumMod val="85000"/>
                    <a:lumOff val="15000"/>
                  </a:srgbClr>
                </a:solidFill>
                <a:latin typeface="微软雅黑" panose="020B0503020204020204" pitchFamily="34" charset="-122"/>
                <a:ea typeface="微软雅黑" panose="020B0503020204020204" pitchFamily="34" charset="-122"/>
                <a:sym typeface="方正兰亭黑_GBK" pitchFamily="2" charset="-122"/>
              </a:rPr>
              <a:t>社会发展要求我们培育德智体美劳全面发展的人才。</a:t>
            </a:r>
            <a:r>
              <a:rPr lang="zh-CN" altLang="en-US" sz="1600" kern="0" dirty="0">
                <a:solidFill>
                  <a:srgbClr val="FF0000"/>
                </a:solidFill>
                <a:latin typeface="微软雅黑" panose="020B0503020204020204" pitchFamily="34" charset="-122"/>
                <a:ea typeface="微软雅黑" panose="020B0503020204020204" pitchFamily="34" charset="-122"/>
                <a:sym typeface="方正兰亭黑_GBK" pitchFamily="2" charset="-122"/>
              </a:rPr>
              <a:t>可以提高综合国力，增强我国在国际上的竞争力</a:t>
            </a:r>
            <a:endParaRPr lang="zh-CN" altLang="en-US" sz="1600" kern="0" dirty="0">
              <a:solidFill>
                <a:srgbClr val="FF0000"/>
              </a:solidFill>
              <a:latin typeface="微软雅黑" panose="020B0503020204020204" pitchFamily="34" charset="-122"/>
              <a:ea typeface="微软雅黑" panose="020B0503020204020204" pitchFamily="34" charset="-122"/>
              <a:sym typeface="方正兰亭黑_GBK" pitchFamily="2" charset="-122"/>
            </a:endParaRPr>
          </a:p>
        </p:txBody>
      </p:sp>
      <p:grpSp>
        <p:nvGrpSpPr>
          <p:cNvPr id="3" name="组合 2"/>
          <p:cNvGrpSpPr/>
          <p:nvPr/>
        </p:nvGrpSpPr>
        <p:grpSpPr>
          <a:xfrm>
            <a:off x="309219" y="4653136"/>
            <a:ext cx="11487688" cy="1518655"/>
            <a:chOff x="231914" y="4781245"/>
            <a:chExt cx="8615766" cy="1265545"/>
          </a:xfrm>
        </p:grpSpPr>
        <p:sp>
          <p:nvSpPr>
            <p:cNvPr id="4" name="Oval 65"/>
            <p:cNvSpPr>
              <a:spLocks noChangeArrowheads="1"/>
            </p:cNvSpPr>
            <p:nvPr/>
          </p:nvSpPr>
          <p:spPr bwMode="auto">
            <a:xfrm rot="10800000">
              <a:off x="4540342" y="5639012"/>
              <a:ext cx="4307338" cy="407778"/>
            </a:xfrm>
            <a:prstGeom prst="ellipse">
              <a:avLst/>
            </a:prstGeom>
            <a:gradFill rotWithShape="1">
              <a:gsLst>
                <a:gs pos="16000">
                  <a:schemeClr val="tx1">
                    <a:lumMod val="65000"/>
                    <a:lumOff val="35000"/>
                  </a:schemeClr>
                </a:gs>
                <a:gs pos="78000">
                  <a:srgbClr val="EEECE1">
                    <a:alpha val="0"/>
                  </a:srgbClr>
                </a:gs>
              </a:gsLst>
              <a:path path="shape">
                <a:fillToRect l="50000" t="50000" r="50000" b="50000"/>
              </a:path>
            </a:gradFill>
            <a:ln w="9525">
              <a:noFill/>
              <a:round/>
            </a:ln>
            <a:effectLst/>
          </p:spPr>
          <p:txBody>
            <a:bodyPr wrap="none" anchor="ctr"/>
            <a:p>
              <a:pPr defTabSz="1219200" fontAlgn="auto">
                <a:spcBef>
                  <a:spcPts val="0"/>
                </a:spcBef>
                <a:spcAft>
                  <a:spcPts val="0"/>
                </a:spcAft>
                <a:defRPr/>
              </a:pPr>
              <a:endParaRPr lang="zh-CN" altLang="en-US" sz="2400" kern="0">
                <a:solidFill>
                  <a:srgbClr val="ECEB4D"/>
                </a:solidFill>
                <a:ea typeface="宋体" panose="02010600030101010101" pitchFamily="2" charset="-122"/>
                <a:cs typeface="Arial" panose="020B0604020202020204" pitchFamily="34" charset="0"/>
              </a:endParaRPr>
            </a:p>
          </p:txBody>
        </p:sp>
        <p:sp>
          <p:nvSpPr>
            <p:cNvPr id="5" name="Oval 65"/>
            <p:cNvSpPr>
              <a:spLocks noChangeArrowheads="1"/>
            </p:cNvSpPr>
            <p:nvPr/>
          </p:nvSpPr>
          <p:spPr bwMode="auto">
            <a:xfrm rot="10800000">
              <a:off x="231914" y="5639011"/>
              <a:ext cx="4307338" cy="407778"/>
            </a:xfrm>
            <a:prstGeom prst="ellipse">
              <a:avLst/>
            </a:prstGeom>
            <a:gradFill rotWithShape="1">
              <a:gsLst>
                <a:gs pos="16000">
                  <a:schemeClr val="tx1">
                    <a:lumMod val="65000"/>
                    <a:lumOff val="35000"/>
                  </a:schemeClr>
                </a:gs>
                <a:gs pos="78000">
                  <a:srgbClr val="EEECE1">
                    <a:alpha val="0"/>
                  </a:srgbClr>
                </a:gs>
              </a:gsLst>
              <a:path path="shape">
                <a:fillToRect l="50000" t="50000" r="50000" b="50000"/>
              </a:path>
            </a:gradFill>
            <a:ln w="9525">
              <a:noFill/>
              <a:round/>
            </a:ln>
            <a:effectLst/>
          </p:spPr>
          <p:txBody>
            <a:bodyPr wrap="none" anchor="ctr"/>
            <a:p>
              <a:endParaRPr lang="zh-CN" altLang="en-US" kern="0">
                <a:solidFill>
                  <a:srgbClr val="ECEB4D"/>
                </a:solidFill>
                <a:latin typeface="Arial" panose="020B0604020202020204" pitchFamily="34" charset="0"/>
                <a:ea typeface="宋体" panose="02010600030101010101" pitchFamily="2" charset="-122"/>
                <a:cs typeface="Arial" panose="020B0604020202020204" pitchFamily="34" charset="0"/>
              </a:endParaRPr>
            </a:p>
          </p:txBody>
        </p:sp>
        <p:cxnSp>
          <p:nvCxnSpPr>
            <p:cNvPr id="6" name="直接连接符 5"/>
            <p:cNvCxnSpPr/>
            <p:nvPr/>
          </p:nvCxnSpPr>
          <p:spPr>
            <a:xfrm>
              <a:off x="1789408" y="5090146"/>
              <a:ext cx="5499691" cy="0"/>
            </a:xfrm>
            <a:prstGeom prst="line">
              <a:avLst/>
            </a:prstGeom>
            <a:noFill/>
            <a:ln w="57150" cap="flat" cmpd="sng" algn="ctr">
              <a:solidFill>
                <a:sysClr val="window" lastClr="FFFFFF">
                  <a:lumMod val="50000"/>
                </a:sysClr>
              </a:solidFill>
              <a:prstDash val="solid"/>
            </a:ln>
            <a:effectLst/>
          </p:spPr>
        </p:cxnSp>
        <p:grpSp>
          <p:nvGrpSpPr>
            <p:cNvPr id="7" name="组合 6"/>
            <p:cNvGrpSpPr/>
            <p:nvPr/>
          </p:nvGrpSpPr>
          <p:grpSpPr>
            <a:xfrm>
              <a:off x="1006044" y="4781245"/>
              <a:ext cx="2341509" cy="1024019"/>
              <a:chOff x="1312255" y="5073413"/>
              <a:chExt cx="1766962" cy="772751"/>
            </a:xfrm>
          </p:grpSpPr>
          <p:grpSp>
            <p:nvGrpSpPr>
              <p:cNvPr id="24" name="组合 23"/>
              <p:cNvGrpSpPr/>
              <p:nvPr/>
            </p:nvGrpSpPr>
            <p:grpSpPr>
              <a:xfrm>
                <a:off x="1312255" y="5073413"/>
                <a:ext cx="883481" cy="772751"/>
                <a:chOff x="1495335" y="5373216"/>
                <a:chExt cx="883481" cy="772751"/>
              </a:xfrm>
            </p:grpSpPr>
            <p:sp>
              <p:nvSpPr>
                <p:cNvPr id="35" name="任意多边形 34"/>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9E0000"/>
                  </a:solidFill>
                  <a:prstDash val="solid"/>
                </a:ln>
                <a:effectLst/>
              </p:spPr>
              <p:txBody>
                <a:bodyPr rtlCol="0" anchor="ct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sp>
              <p:nvSpPr>
                <p:cNvPr id="36" name="任意多边形 35"/>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9E0000"/>
                  </a:solidFill>
                  <a:prstDash val="solid"/>
                </a:ln>
                <a:effectLst/>
              </p:spPr>
              <p:txBody>
                <a:bodyPr rtlCol="0" anchor="ct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cxnSp>
              <p:nvCxnSpPr>
                <p:cNvPr id="37" name="直接连接符 36"/>
                <p:cNvCxnSpPr>
                  <a:stCxn id="35" idx="0"/>
                </p:cNvCxnSpPr>
                <p:nvPr/>
              </p:nvCxnSpPr>
              <p:spPr>
                <a:xfrm>
                  <a:off x="1728098" y="5576341"/>
                  <a:ext cx="389744" cy="29980"/>
                </a:xfrm>
                <a:prstGeom prst="line">
                  <a:avLst/>
                </a:prstGeom>
                <a:noFill/>
                <a:ln w="127000" cap="flat" cmpd="sng" algn="ctr">
                  <a:solidFill>
                    <a:srgbClr val="9E0000"/>
                  </a:solidFill>
                  <a:prstDash val="solid"/>
                </a:ln>
                <a:effectLst/>
              </p:spPr>
            </p:cxnSp>
            <p:sp>
              <p:nvSpPr>
                <p:cNvPr id="38" name="椭圆 37"/>
                <p:cNvSpPr/>
                <p:nvPr/>
              </p:nvSpPr>
              <p:spPr>
                <a:xfrm>
                  <a:off x="1495335" y="5373216"/>
                  <a:ext cx="203125" cy="203125"/>
                </a:xfrm>
                <a:prstGeom prst="ellipse">
                  <a:avLst/>
                </a:prstGeom>
                <a:solidFill>
                  <a:srgbClr val="9E0000"/>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grpSp>
          <p:grpSp>
            <p:nvGrpSpPr>
              <p:cNvPr id="25" name="组合 24"/>
              <p:cNvGrpSpPr/>
              <p:nvPr/>
            </p:nvGrpSpPr>
            <p:grpSpPr>
              <a:xfrm>
                <a:off x="1763688" y="5073413"/>
                <a:ext cx="883481" cy="772751"/>
                <a:chOff x="1495335" y="5373216"/>
                <a:chExt cx="883481" cy="772751"/>
              </a:xfrm>
            </p:grpSpPr>
            <p:sp>
              <p:nvSpPr>
                <p:cNvPr id="31" name="任意多边形 30"/>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9E0000"/>
                  </a:solidFill>
                  <a:prstDash val="solid"/>
                </a:ln>
                <a:effectLst/>
              </p:spPr>
              <p:txBody>
                <a:bodyPr rtlCol="0" anchor="ct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sp>
              <p:nvSpPr>
                <p:cNvPr id="32" name="任意多边形 31"/>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9E0000"/>
                  </a:solidFill>
                  <a:prstDash val="solid"/>
                </a:ln>
                <a:effectLst/>
              </p:spPr>
              <p:txBody>
                <a:bodyPr rtlCol="0" anchor="ct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cxnSp>
              <p:nvCxnSpPr>
                <p:cNvPr id="33" name="直接连接符 32"/>
                <p:cNvCxnSpPr>
                  <a:stCxn id="31" idx="0"/>
                </p:cNvCxnSpPr>
                <p:nvPr/>
              </p:nvCxnSpPr>
              <p:spPr>
                <a:xfrm>
                  <a:off x="1728098" y="5576341"/>
                  <a:ext cx="389744" cy="29980"/>
                </a:xfrm>
                <a:prstGeom prst="line">
                  <a:avLst/>
                </a:prstGeom>
                <a:noFill/>
                <a:ln w="127000" cap="flat" cmpd="sng" algn="ctr">
                  <a:solidFill>
                    <a:srgbClr val="9E0000"/>
                  </a:solidFill>
                  <a:prstDash val="solid"/>
                </a:ln>
                <a:effectLst/>
              </p:spPr>
            </p:cxnSp>
            <p:sp>
              <p:nvSpPr>
                <p:cNvPr id="34" name="椭圆 33"/>
                <p:cNvSpPr/>
                <p:nvPr/>
              </p:nvSpPr>
              <p:spPr>
                <a:xfrm>
                  <a:off x="1495335" y="5373216"/>
                  <a:ext cx="203125" cy="203125"/>
                </a:xfrm>
                <a:prstGeom prst="ellipse">
                  <a:avLst/>
                </a:prstGeom>
                <a:solidFill>
                  <a:srgbClr val="9E0000"/>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grpSp>
          <p:grpSp>
            <p:nvGrpSpPr>
              <p:cNvPr id="26" name="组合 25"/>
              <p:cNvGrpSpPr/>
              <p:nvPr/>
            </p:nvGrpSpPr>
            <p:grpSpPr>
              <a:xfrm>
                <a:off x="2195736" y="5073413"/>
                <a:ext cx="883481" cy="772751"/>
                <a:chOff x="1495335" y="5373216"/>
                <a:chExt cx="883481" cy="772751"/>
              </a:xfrm>
            </p:grpSpPr>
            <p:sp>
              <p:nvSpPr>
                <p:cNvPr id="27" name="任意多边形 26"/>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9E0000"/>
                  </a:solidFill>
                  <a:prstDash val="solid"/>
                </a:ln>
                <a:effectLst/>
              </p:spPr>
              <p:txBody>
                <a:bodyPr rtlCol="0" anchor="ct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sp>
              <p:nvSpPr>
                <p:cNvPr id="28" name="任意多边形 27"/>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9E0000"/>
                  </a:solidFill>
                  <a:prstDash val="solid"/>
                </a:ln>
                <a:effectLst/>
              </p:spPr>
              <p:txBody>
                <a:bodyPr rtlCol="0" anchor="ct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cxnSp>
              <p:nvCxnSpPr>
                <p:cNvPr id="29" name="直接连接符 28"/>
                <p:cNvCxnSpPr>
                  <a:stCxn id="27" idx="0"/>
                </p:cNvCxnSpPr>
                <p:nvPr/>
              </p:nvCxnSpPr>
              <p:spPr>
                <a:xfrm>
                  <a:off x="1728098" y="5576341"/>
                  <a:ext cx="389744" cy="29980"/>
                </a:xfrm>
                <a:prstGeom prst="line">
                  <a:avLst/>
                </a:prstGeom>
                <a:noFill/>
                <a:ln w="127000" cap="flat" cmpd="sng" algn="ctr">
                  <a:solidFill>
                    <a:srgbClr val="9E0000"/>
                  </a:solidFill>
                  <a:prstDash val="solid"/>
                </a:ln>
                <a:effectLst/>
              </p:spPr>
            </p:cxnSp>
            <p:sp>
              <p:nvSpPr>
                <p:cNvPr id="30" name="椭圆 29"/>
                <p:cNvSpPr/>
                <p:nvPr/>
              </p:nvSpPr>
              <p:spPr>
                <a:xfrm>
                  <a:off x="1495335" y="5373216"/>
                  <a:ext cx="203125" cy="203125"/>
                </a:xfrm>
                <a:prstGeom prst="ellipse">
                  <a:avLst/>
                </a:prstGeom>
                <a:solidFill>
                  <a:srgbClr val="9E0000"/>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grpSp>
        </p:grpSp>
        <p:grpSp>
          <p:nvGrpSpPr>
            <p:cNvPr id="8" name="组合 7"/>
            <p:cNvGrpSpPr/>
            <p:nvPr/>
          </p:nvGrpSpPr>
          <p:grpSpPr>
            <a:xfrm flipH="1">
              <a:off x="5751949" y="4781245"/>
              <a:ext cx="2341509" cy="1024019"/>
              <a:chOff x="1312255" y="5073413"/>
              <a:chExt cx="1766962" cy="772751"/>
            </a:xfrm>
          </p:grpSpPr>
          <p:grpSp>
            <p:nvGrpSpPr>
              <p:cNvPr id="9" name="组合 8"/>
              <p:cNvGrpSpPr/>
              <p:nvPr/>
            </p:nvGrpSpPr>
            <p:grpSpPr>
              <a:xfrm>
                <a:off x="1312255" y="5073413"/>
                <a:ext cx="883481" cy="772751"/>
                <a:chOff x="1495335" y="5373216"/>
                <a:chExt cx="883481" cy="772751"/>
              </a:xfrm>
            </p:grpSpPr>
            <p:sp>
              <p:nvSpPr>
                <p:cNvPr id="20" name="任意多边形 19"/>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C00000"/>
                  </a:solidFill>
                  <a:prstDash val="solid"/>
                </a:ln>
                <a:effectLst/>
              </p:spPr>
              <p:txBody>
                <a:bodyPr rtlCol="0" anchor="ct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sp>
              <p:nvSpPr>
                <p:cNvPr id="21" name="任意多边形 20"/>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C00000"/>
                  </a:solidFill>
                  <a:prstDash val="solid"/>
                </a:ln>
                <a:effectLst/>
              </p:spPr>
              <p:txBody>
                <a:bodyPr rtlCol="0" anchor="ct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cxnSp>
              <p:nvCxnSpPr>
                <p:cNvPr id="22" name="直接连接符 21"/>
                <p:cNvCxnSpPr>
                  <a:stCxn id="20" idx="0"/>
                </p:cNvCxnSpPr>
                <p:nvPr/>
              </p:nvCxnSpPr>
              <p:spPr>
                <a:xfrm>
                  <a:off x="1728098" y="5576341"/>
                  <a:ext cx="389744" cy="29980"/>
                </a:xfrm>
                <a:prstGeom prst="line">
                  <a:avLst/>
                </a:prstGeom>
                <a:noFill/>
                <a:ln w="127000" cap="flat" cmpd="sng" algn="ctr">
                  <a:solidFill>
                    <a:srgbClr val="C00000"/>
                  </a:solidFill>
                  <a:prstDash val="solid"/>
                </a:ln>
                <a:effectLst/>
              </p:spPr>
            </p:cxnSp>
            <p:sp>
              <p:nvSpPr>
                <p:cNvPr id="23" name="椭圆 22"/>
                <p:cNvSpPr/>
                <p:nvPr/>
              </p:nvSpPr>
              <p:spPr>
                <a:xfrm>
                  <a:off x="1495335" y="5373216"/>
                  <a:ext cx="203125" cy="203125"/>
                </a:xfrm>
                <a:prstGeom prst="ellipse">
                  <a:avLst/>
                </a:prstGeom>
                <a:solidFill>
                  <a:srgbClr val="C00000"/>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grpSp>
          <p:grpSp>
            <p:nvGrpSpPr>
              <p:cNvPr id="10" name="组合 9"/>
              <p:cNvGrpSpPr/>
              <p:nvPr/>
            </p:nvGrpSpPr>
            <p:grpSpPr>
              <a:xfrm>
                <a:off x="1763688" y="5073413"/>
                <a:ext cx="883481" cy="772751"/>
                <a:chOff x="1495335" y="5373216"/>
                <a:chExt cx="883481" cy="772751"/>
              </a:xfrm>
            </p:grpSpPr>
            <p:sp>
              <p:nvSpPr>
                <p:cNvPr id="16" name="任意多边形 15"/>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C00000"/>
                  </a:solidFill>
                  <a:prstDash val="solid"/>
                </a:ln>
                <a:effectLst/>
              </p:spPr>
              <p:txBody>
                <a:bodyPr rtlCol="0" anchor="ct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sp>
              <p:nvSpPr>
                <p:cNvPr id="17" name="任意多边形 16"/>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C00000"/>
                  </a:solidFill>
                  <a:prstDash val="solid"/>
                </a:ln>
                <a:effectLst/>
              </p:spPr>
              <p:txBody>
                <a:bodyPr rtlCol="0" anchor="ct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cxnSp>
              <p:nvCxnSpPr>
                <p:cNvPr id="18" name="直接连接符 17"/>
                <p:cNvCxnSpPr>
                  <a:stCxn id="16" idx="0"/>
                </p:cNvCxnSpPr>
                <p:nvPr/>
              </p:nvCxnSpPr>
              <p:spPr>
                <a:xfrm>
                  <a:off x="1728098" y="5576341"/>
                  <a:ext cx="389744" cy="29980"/>
                </a:xfrm>
                <a:prstGeom prst="line">
                  <a:avLst/>
                </a:prstGeom>
                <a:noFill/>
                <a:ln w="127000" cap="flat" cmpd="sng" algn="ctr">
                  <a:solidFill>
                    <a:srgbClr val="C00000"/>
                  </a:solidFill>
                  <a:prstDash val="solid"/>
                </a:ln>
                <a:effectLst/>
              </p:spPr>
            </p:cxnSp>
            <p:sp>
              <p:nvSpPr>
                <p:cNvPr id="19" name="椭圆 18"/>
                <p:cNvSpPr/>
                <p:nvPr/>
              </p:nvSpPr>
              <p:spPr>
                <a:xfrm>
                  <a:off x="1495335" y="5373216"/>
                  <a:ext cx="203125" cy="203125"/>
                </a:xfrm>
                <a:prstGeom prst="ellipse">
                  <a:avLst/>
                </a:prstGeom>
                <a:solidFill>
                  <a:srgbClr val="C00000"/>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grpSp>
          <p:grpSp>
            <p:nvGrpSpPr>
              <p:cNvPr id="11" name="组合 10"/>
              <p:cNvGrpSpPr/>
              <p:nvPr/>
            </p:nvGrpSpPr>
            <p:grpSpPr>
              <a:xfrm>
                <a:off x="2195736" y="5073413"/>
                <a:ext cx="883481" cy="772751"/>
                <a:chOff x="1495335" y="5373216"/>
                <a:chExt cx="883481" cy="772751"/>
              </a:xfrm>
            </p:grpSpPr>
            <p:sp>
              <p:nvSpPr>
                <p:cNvPr id="12" name="任意多边形 11"/>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C00000"/>
                  </a:solidFill>
                  <a:prstDash val="solid"/>
                </a:ln>
                <a:effectLst/>
              </p:spPr>
              <p:txBody>
                <a:bodyPr rtlCol="0" anchor="ct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sp>
              <p:nvSpPr>
                <p:cNvPr id="13" name="任意多边形 12"/>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C00000"/>
                  </a:solidFill>
                  <a:prstDash val="solid"/>
                </a:ln>
                <a:effectLst/>
              </p:spPr>
              <p:txBody>
                <a:bodyPr rtlCol="0" anchor="ct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cxnSp>
              <p:nvCxnSpPr>
                <p:cNvPr id="14" name="直接连接符 13"/>
                <p:cNvCxnSpPr>
                  <a:stCxn id="12" idx="0"/>
                </p:cNvCxnSpPr>
                <p:nvPr/>
              </p:nvCxnSpPr>
              <p:spPr>
                <a:xfrm>
                  <a:off x="1728098" y="5576341"/>
                  <a:ext cx="389744" cy="29980"/>
                </a:xfrm>
                <a:prstGeom prst="line">
                  <a:avLst/>
                </a:prstGeom>
                <a:noFill/>
                <a:ln w="127000" cap="flat" cmpd="sng" algn="ctr">
                  <a:solidFill>
                    <a:srgbClr val="C00000"/>
                  </a:solidFill>
                  <a:prstDash val="solid"/>
                </a:ln>
                <a:effectLst/>
              </p:spPr>
            </p:cxnSp>
            <p:sp>
              <p:nvSpPr>
                <p:cNvPr id="15" name="椭圆 14"/>
                <p:cNvSpPr/>
                <p:nvPr/>
              </p:nvSpPr>
              <p:spPr>
                <a:xfrm>
                  <a:off x="1495335" y="5373216"/>
                  <a:ext cx="203125" cy="203125"/>
                </a:xfrm>
                <a:prstGeom prst="ellipse">
                  <a:avLst/>
                </a:prstGeom>
                <a:solidFill>
                  <a:srgbClr val="C00000"/>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p>
                  <a:pPr algn="ctr" defTabSz="1219200" fontAlgn="auto">
                    <a:spcBef>
                      <a:spcPts val="0"/>
                    </a:spcBef>
                    <a:spcAft>
                      <a:spcPts val="0"/>
                    </a:spcAft>
                    <a:defRPr/>
                  </a:pPr>
                  <a:endParaRPr lang="en-US" sz="2400" kern="0">
                    <a:solidFill>
                      <a:srgbClr val="ECEB4D"/>
                    </a:solidFill>
                    <a:cs typeface="Arial" panose="020B0604020202020204" pitchFamily="34" charset="0"/>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p:cBhvr>
                                        <p:cTn id="10" dur="750"/>
                                        <p:tgtEl>
                                          <p:spTgt spid="145"/>
                                        </p:tgtEl>
                                      </p:cBhvr>
                                    </p:animEffect>
                                    <p:anim calcmode="lin" valueType="num">
                                      <p:cBhvr>
                                        <p:cTn id="11" dur="750" fill="hold"/>
                                        <p:tgtEl>
                                          <p:spTgt spid="145"/>
                                        </p:tgtEl>
                                        <p:attrNameLst>
                                          <p:attrName>ppt_x</p:attrName>
                                        </p:attrNameLst>
                                      </p:cBhvr>
                                      <p:tavLst>
                                        <p:tav tm="0">
                                          <p:val>
                                            <p:strVal val="#ppt_x"/>
                                          </p:val>
                                        </p:tav>
                                        <p:tav tm="100000">
                                          <p:val>
                                            <p:strVal val="#ppt_x"/>
                                          </p:val>
                                        </p:tav>
                                      </p:tavLst>
                                    </p:anim>
                                    <p:anim calcmode="lin" valueType="num">
                                      <p:cBhvr>
                                        <p:cTn id="12" dur="750" fill="hold"/>
                                        <p:tgtEl>
                                          <p:spTgt spid="14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48"/>
                                        </p:tgtEl>
                                        <p:attrNameLst>
                                          <p:attrName>style.visibility</p:attrName>
                                        </p:attrNameLst>
                                      </p:cBhvr>
                                      <p:to>
                                        <p:strVal val="visible"/>
                                      </p:to>
                                    </p:set>
                                    <p:animEffect>
                                      <p:cBhvr>
                                        <p:cTn id="15" dur="750"/>
                                        <p:tgtEl>
                                          <p:spTgt spid="148"/>
                                        </p:tgtEl>
                                      </p:cBhvr>
                                    </p:animEffect>
                                    <p:anim calcmode="lin" valueType="num">
                                      <p:cBhvr>
                                        <p:cTn id="16" dur="750" fill="hold"/>
                                        <p:tgtEl>
                                          <p:spTgt spid="148"/>
                                        </p:tgtEl>
                                        <p:attrNameLst>
                                          <p:attrName>ppt_x</p:attrName>
                                        </p:attrNameLst>
                                      </p:cBhvr>
                                      <p:tavLst>
                                        <p:tav tm="0">
                                          <p:val>
                                            <p:strVal val="#ppt_x"/>
                                          </p:val>
                                        </p:tav>
                                        <p:tav tm="100000">
                                          <p:val>
                                            <p:strVal val="#ppt_x"/>
                                          </p:val>
                                        </p:tav>
                                      </p:tavLst>
                                    </p:anim>
                                    <p:anim calcmode="lin" valueType="num">
                                      <p:cBhvr>
                                        <p:cTn id="17" dur="750" fill="hold"/>
                                        <p:tgtEl>
                                          <p:spTgt spid="148"/>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145" grpId="0" bldLvl="0" autoUpdateAnimBg="0"/>
      <p:bldP spid="148" grpId="0" bldLvl="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5"/>
          <p:cNvSpPr txBox="1">
            <a:spLocks noChangeArrowheads="1"/>
          </p:cNvSpPr>
          <p:nvPr/>
        </p:nvSpPr>
        <p:spPr bwMode="auto">
          <a:xfrm>
            <a:off x="2068830" y="608330"/>
            <a:ext cx="9063990" cy="98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2" tIns="60945" rIns="121892" bIns="60945">
            <a:spAutoFit/>
          </a:bodyPr>
          <a:lstStyle>
            <a:defPPr>
              <a:defRPr lang="zh-CN"/>
            </a:defPPr>
            <a:lvl1pPr eaLnBrk="1" hangingPunct="1">
              <a:defRPr sz="3465" i="0" spc="-150">
                <a:solidFill>
                  <a:schemeClr val="tx1">
                    <a:lumMod val="75000"/>
                    <a:lumOff val="25000"/>
                  </a:schemeClr>
                </a:solidFill>
                <a:latin typeface="+mn-lt"/>
                <a:ea typeface="+mn-ea"/>
                <a:cs typeface="+mn-ea"/>
              </a:defRPr>
            </a:lvl1pPr>
            <a:lvl2pPr marL="742950" indent="-285750" eaLnBrk="0" hangingPunct="0">
              <a:defRPr i="1">
                <a:latin typeface="Arial" panose="020B0604020202020204" pitchFamily="34" charset="0"/>
                <a:ea typeface="宋体" panose="02010600030101010101" pitchFamily="2" charset="-122"/>
              </a:defRPr>
            </a:lvl2pPr>
            <a:lvl3pPr marL="1143000" indent="-228600" eaLnBrk="0" hangingPunct="0">
              <a:defRPr i="1">
                <a:latin typeface="Arial" panose="020B0604020202020204" pitchFamily="34" charset="0"/>
                <a:ea typeface="宋体" panose="02010600030101010101" pitchFamily="2" charset="-122"/>
              </a:defRPr>
            </a:lvl3pPr>
            <a:lvl4pPr marL="1600200" indent="-228600" eaLnBrk="0" hangingPunct="0">
              <a:defRPr i="1">
                <a:latin typeface="Arial" panose="020B0604020202020204" pitchFamily="34" charset="0"/>
                <a:ea typeface="宋体" panose="02010600030101010101" pitchFamily="2" charset="-122"/>
              </a:defRPr>
            </a:lvl4pPr>
            <a:lvl5pPr marL="2057400" indent="-228600" eaLnBrk="0" hangingPunct="0">
              <a:defRPr i="1">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latin typeface="Arial" panose="020B0604020202020204" pitchFamily="34" charset="0"/>
                <a:ea typeface="宋体" panose="02010600030101010101" pitchFamily="2" charset="-122"/>
              </a:defRPr>
            </a:lvl9pPr>
          </a:lstStyle>
          <a:p>
            <a:r>
              <a:rPr lang="zh-CN" altLang="en-US" sz="2800">
                <a:solidFill>
                  <a:schemeClr val="tx1"/>
                </a:solidFill>
                <a:effectLst>
                  <a:outerShdw blurRad="38100" dist="19050" dir="2700000" algn="tl" rotWithShape="0">
                    <a:schemeClr val="dk1">
                      <a:alpha val="40000"/>
                    </a:schemeClr>
                  </a:outerShdw>
                </a:effectLst>
                <a:sym typeface="+mn-ea"/>
              </a:rPr>
              <a:t>立志成为德智体美劳全面发展的社会主义建设者和接班人</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dirty="0">
              <a:solidFill>
                <a:schemeClr val="tx1"/>
              </a:solidFill>
              <a:effectLst>
                <a:outerShdw blurRad="38100" dist="19050" dir="2700000" algn="tl" rotWithShape="0">
                  <a:schemeClr val="dk1">
                    <a:alpha val="40000"/>
                  </a:schemeClr>
                </a:outerShdw>
              </a:effectLst>
              <a:sym typeface="+mn-lt"/>
            </a:endParaRPr>
          </a:p>
        </p:txBody>
      </p:sp>
      <p:sp>
        <p:nvSpPr>
          <p:cNvPr id="25" name="Rectangle 24"/>
          <p:cNvSpPr>
            <a:spLocks noChangeArrowheads="1"/>
          </p:cNvSpPr>
          <p:nvPr/>
        </p:nvSpPr>
        <p:spPr bwMode="auto">
          <a:xfrm>
            <a:off x="300990" y="2277110"/>
            <a:ext cx="5745480" cy="276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indent="508000" eaLnBrk="1" latinLnBrk="0" hangingPunct="1">
              <a:lnSpc>
                <a:spcPct val="150000"/>
              </a:lnSpc>
              <a:extLst>
                <a:ext uri="{35155182-B16C-46BC-9424-99874614C6A1}">
                  <wpsdc:indentchars xmlns:wpsdc="http://www.wps.cn/officeDocument/2017/drawingmlCustomData" val="200" checksum="282533468"/>
                </a:ext>
              </a:extLst>
            </a:pPr>
            <a:r>
              <a:rPr lang="en-US"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Lato Light" charset="0"/>
              </a:rPr>
              <a:t> 作为新时代的大学生，我们</a:t>
            </a:r>
            <a:r>
              <a:rPr lang="en-US"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Lato Light" charset="0"/>
              </a:rPr>
              <a:t>应该不辜负国家、学校、父母和老师的期望，团结友爱，认真学习，积极锻炼，礼貌端庄，不怕苦不怕累，全面发展自我，勇于承担社会责任。</a:t>
            </a:r>
            <a:endParaRPr lang="en-US" sz="20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Lato Light" charset="0"/>
            </a:endParaRPr>
          </a:p>
          <a:p>
            <a:pPr indent="508000" eaLnBrk="1" latinLnBrk="0" hangingPunct="1">
              <a:lnSpc>
                <a:spcPct val="150000"/>
              </a:lnSpc>
              <a:extLst>
                <a:ext uri="{35155182-B16C-46BC-9424-99874614C6A1}">
                  <wpsdc:indentchars xmlns:wpsdc="http://www.wps.cn/officeDocument/2017/drawingmlCustomData" val="200" checksum="282533468"/>
                </a:ext>
              </a:extLst>
            </a:pPr>
            <a:r>
              <a:rPr lang="zh-CN" altLang="en-US" sz="20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当代大学生更要践行社会主义核心价值体系，认真学习和深刻领会德智体美劳的意义。</a:t>
            </a:r>
            <a:endParaRPr lang="zh-CN" altLang="en-US" sz="2000" b="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0" name="矩形 29"/>
          <p:cNvSpPr/>
          <p:nvPr/>
        </p:nvSpPr>
        <p:spPr>
          <a:xfrm>
            <a:off x="6046722" y="2037649"/>
            <a:ext cx="5086553" cy="3073936"/>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 calcmode="lin" valueType="num">
                                      <p:cBhvr>
                                        <p:cTn id="14" dur="500" fill="hold"/>
                                        <p:tgtEl>
                                          <p:spTgt spid="30"/>
                                        </p:tgtEl>
                                        <p:attrNameLst>
                                          <p:attrName>style.rotation</p:attrName>
                                        </p:attrNameLst>
                                      </p:cBhvr>
                                      <p:tavLst>
                                        <p:tav tm="0">
                                          <p:val>
                                            <p:fltVal val="360"/>
                                          </p:val>
                                        </p:tav>
                                        <p:tav tm="100000">
                                          <p:val>
                                            <p:fltVal val="0"/>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7" grpId="1" animBg="1"/>
      <p:bldP spid="30" grpId="0" bldLvl="0" animBg="1"/>
      <p:bldP spid="30" grpId="1" animBg="1"/>
      <p:bldP spid="25" grpId="0"/>
    </p:bldLst>
  </p:timing>
</p:sld>
</file>

<file path=ppt/tags/tag1.xml><?xml version="1.0" encoding="utf-8"?>
<p:tagLst xmlns:p="http://schemas.openxmlformats.org/presentationml/2006/main">
  <p:tag name="ISPRING_ULTRA_SCORM_SLIDE_COUNT" val="1"/>
  <p:tag name="ISPRING_SCORM_RATE_SLIDES" val="0"/>
  <p:tag name="ISPRING_SCORM_PASSING_SCORE" val="0.0000000000"/>
  <p:tag name="GENSWF_OUTPUT_FILE_NAME" val="22-"/>
  <p:tag name="ISPRING_RESOURCE_PATHS_HASH_2" val="dd605faedef9b7b7285347d268bb89f5f81ab715"/>
  <p:tag name="ISPRING_ULTRA_SCORM_COURSE_ID" val="1B800360-97B3-4B04-B4DD-EB6699B894FC"/>
  <p:tag name="ISPRINGONLINEFOLDERID" val="0"/>
  <p:tag name="ISPRINGONLINEFOLDERPATH" val="Content List"/>
  <p:tag name="ISPRINGCLOUDFOLDERID" val="0"/>
  <p:tag name="ISPRINGCLOUDFOLDERPATH" val="Content List"/>
  <p:tag name="ISPRING_RESOURCE_PATHS_HASH_PRESENTER" val="eecc657d536a821424138639e1e9f2259bce9c"/>
  <p:tag name="ISPRING_PRESENTATION_TITLE" val="宣传推介"/>
  <p:tag name="ISPRING_SCORM_ENDPOINT" val="&lt;endpoint&gt;&lt;enable&gt;0&lt;/enable&gt;&lt;lrs&gt;http://&lt;/lrs&gt;&lt;auth&gt;0&lt;/auth&gt;&lt;login&gt;&lt;/login&gt;&lt;password&gt;&lt;/password&gt;&lt;key&gt;&lt;/key&gt;&lt;name&gt;&lt;/name&gt;&lt;email&gt;&lt;/email&gt;&lt;/endpoint&gt;&#10;"/>
  <p:tag name="ISPRING_PLAYERS_CUSTOMIZATION" val="UEsDBBQAAgAIAAtngUbpbttk5AMAAHQOAAAdAAAAdW5pdmVyc2FsL2NvbW1vbl9tZXNzYWdlcy5sbmetV91u2zYUvi/QdyAEFNgulrYDWhSD44C2GFuILLkSHSdbB4GRGJsIRbr6cZtd7Wn2YHuSHVFyYqcdJMW9sGDS/r7z950jcnD2NZVoy7NcaHVqvT15YyGuYp0ItTq1FvT8lw8WygumEia14qeW0hY6G758MZBMrUq24vD95QuEBinPc1jmw2r1uEYiObXmo2jsz+bYu45cf+JHI2diDcc63TB1j1y90p+yn359/+Hr23fvfx68bpBdiMIZdt1DKmSY3r3pQOTRwHcjYCNu5JErag2rZz+cv6Cu4xFr2Hzph54H5NIaVs9W3CIIiEej0HVsEjlh5PnU5MIllNjW8FqXaM22HBUabQX/goo1h0oWIuMolyIxP8QaNlTJ24zZAV463iSivu+GEfHs3Y41JCpBdsa+gD56sgQ4JAEQZCzn2TOwkSm1gSMsZT+GqTOZuvChlQtTsVpL+BR9/ZgTD6rFVRtqRsIQT0g08q+gTiArvw/CvwA1XfRBXJMQFEDCNoyHL50Jpo7vVQoKSEgDZ/wgn5gppJW8RyyOAYc2Gd8KXeawUymKJ7WQ8n5WQvJxAcJ1sPsdkdaESCgj15XYcnAhS9rrAi0zJnZVmY8L5/foHDsusSMole0vI2p6uTLGQP1KF4hJqasAwC5LtkzFHN3wmJUgpXv4WyIS87cNg7ArTz6X4i/EiqZzXjVN59nk6tXJca451IVhsWSZ6tBBT6gOWv7bYNMyh0iLgqeboi2KvUyc/BAvjo1rjsPwf4PqUpcjI3piv284IUicBPBig24fCd0dQWagDxhrKROyO8rxzsHQPOM5jHieIUfd9rDp+Q2Bp9FzOS4h8wcuXEJFeuCXZBQ6tMoxv8lF0fpKMoWq6/19jcRwBpC84I86ueG3GvpfcraFIsK+yGvhnDzDWC9B7CZrNQL353TD4oFDK1bAiQuBS1KkEH/SgXMxI7sM1uP1IBNLXcrEjDMp7syIhdqUaZ2QTV2n2uhtplOzK1m+66V6wp8d40UdXFAbne8ZbCMNCQ7G02iMvTGpTnNVD8uOINBy5ZNLw8jFowoOok5ZEa/hvXKrS5V0JKoPZDY5x0DWpDTkLIvX//79T0eOJ57Uu6jZ/a0XCXRoNZfIA9kfni54/mcbCcWjQ5xZdEE1B9gdruN51lS9SR6mFI+nMxBGaHSgyyxuPy7sM8xwcAHDwZy2rOGMZXcwWajWsheLCbkSQtHP+uNZviykULwP9rjZXAVMnXmEbdtcbKAJpIjv6ndagpiZbtUNR8INpyvZeIo9GDxP+Hgiip6EZtbv2hwarl4/ttv229H/sMrN/XDweu+6+B9QSwMEFAACAAgAC2eBRjUa0FrOBAAA9BYAACcAAAB1bml2ZXJzYWwvZmxhc2hfcHVibGlzaGluZ19zZXR0aW5ncy54bWzNWNty4jgQfecrVN6axwnkNpOkgBRJTIUaMCw4m5na2qKELbA2suSVZBjmab9mP2y/ZFso3EIgYqcyk8oDsdx9utXqy7HKl19ThsZEKip4xTs8KHmI8EjElI8q3l1Yf3/mIaUxjzETnFQ8Ljx0WS2Us3zAqEp6RGsQVQhguLrIdMVLtM4uisXJZHJAVSbNW8FyDfjqIBJpMZNEEa6JLGYMT+FHTzOivGqhgFDZLrVEnDOCaAwucGq8w6zOsEq8ohUb4OhhJEXO42vBhERyNKh4v5zVzN9cxkLd0JRwszlVhUWzrC9wHFPjD2Y9+o2ghNBRAo4flk48NKGxTirecenI4IB8cRNnhm53gQ3OtYDtcP1oICUax1hj+2gtSjIkEuJKVFXLnADo2tqKpCZf9WLBLsVTjlMahfAGmVhVvJuw3/XrftcPrv3+XbdpXXXWCBth03fS6TUbN34/aId+r38btpp7K4X+53APpX09c4bvdP2eH4R+t3/VaO+p4e7UUsdv1RrNPXXu/ateI9zXUlBr7avSuW0Hbjq3Xzp+t9kIPvXDdrsZNjpLrVkOr2Rrubie+GUoEJHL1fTWSZ4OOKYMusaTHFdEQ99hWI5IKOoUqnGImSIe+jMjo19zzKiemgqF9vRASFZTGYl011RfxTMV5S3hLCA4BiW5qO3T80Vpfzxb23rRWl9u61kvy4uu1UmEFj/Y+8PS6cL985Pd7m9xtDymMREBlnLWsjY38KILR8vueHj84cNuL7ZYK2OtcZRAK9XzTri6MpcaCr6WIOYZDQSLF4El6YDEAU7JyoToPVBeB8lDDw0hlRmEvCYpZh6iGo4gWiirfKA01bOZVF+VRIAFs4+gVm/jSKIES7WWt4vgmSkQVX8PhCbqDxsLu7RN1OcxupF4ArPRRbxDuIvYLZwUM6dFpJMTEqs9JFGNMRfh7rzsXYRbWD4QiUIhmJN8Z57cqMGHwsn3FCrZRfCeDBTVxEX0ijqZvhc5i9FU5IjRB4K0QOB9nsJ/CUGr/AENpUhnq8BxNFIMigeNKZmQ+NLF0BcwkeagCfQqY0RbC3/l9BsakKGQgEvwGJIN1qmy+Ad7AWdYqSUonvv4zk7hRnDjf35nNojjMQZGsx84dACSZvo18DHsnQswwZiAaK5AQGQinENam/OJaTwTc9mms+0Ej2eHbg5yBgrHTcEfiwkvIuhVlOfEFTDCHAnOpghHUF7KpNCYilzBik0WC63+l4NWFVE+c3UELRWMyditQZQOj45PTj98PDu/OCj++/c/73cqPTKNDsPGmqUa1zv5qbPmEy78gt4Wzumm9YR5vqC0lX866+3r5g4u6qz5DCN9QXcHYdzQrQuZmtqPN4L7/LfDI8/YHMTloiEIz/OFGb16i3Sh59e617cIYn3XDHsXLmUWCAQBixKo06H59nXUmXExF9n2XQhH5zvBmhNymthd/zcnQDhsp8blZjZoO234kyOjMVO7szKxncY/ltyR4P100QDowchyESAIjKbAhOIf1vm/pw9vaxWv2cKffnI7K258eP+MjvhdX1C2nb5SRyRYRgkk0asl3pufOK8Z3rcUMfu0uDlauypaXGGs362aNynlNIU4Gq66uJCtnp6UysXnXxUKgLZ+U10t/AdQSwMEFAACAAgAC2eBRp9k43WyAgAATgoAACEAAAB1bml2ZXJzYWwvZmxhc2hfc2tpbl9zZXR0aW5ncy54bWyVVm1P2zAQ/r5fUXXfCXstk0IlKJ2ExAYaiO9Ock2sOnZkX8r672c7NrHbpsl6Qqrvnsd3vreSqi3lyw+zWZoLJuQzIFJeKqPxuhktrudZiyj4RS44AscLLmRN2Hz58af9pIlFjrHEDuRUzobk0LtZ2M8UivPxbWFkiJCLuiF8/yBKcZGRfFtK0fJiNLRq34BklG818vLHYrUedMCownuEOoppfWVkGqWRoBSYkL6vjYyyGMmAeU+X9jOR07s6//oD2o4qipZ288nIEK0hJcRJvroxMozn+va4Kgsj5wkIf1FDv3w2MghlZA8yvvx8rhrRtM3/9EgjRWkSGnPOF/GdwwQp9Phpwt2lkVGCeZBxNFoFl56vd0YCkPsazn1qxlUK9mTyerAQTNEzBkuULaSJP3U2VYm3xxb1fMByQ5jSgFDVg5500E+kVf6aWNfj/sAb5UUAcooe8SpYW8OqizcAxvoev1rd2lURxveuCwKUsHPKIMJe2SN/67QeIQNlj3xmtIBHzvZH8ENLx/ElviWumOezr63AiT76fPmTtxpPD2ZwVeDaKTymFgUslQnnhdZgqpYmVteFlBzFlHKyoyVBKvgvg8v29jEqTQ4MrtNO91WKFBmcajcbo17SYb3sebwbu9+E/m3deYZ6hV/PCSLJq1r/Jqn5zPH0jOhr5slphlmSGg7ynm/ERE5N5BbkixBsqhcuEEKsffYQWHSDNQRPkyAFaXI6x6m75FTyeVtnINe6ZhR808S6DlfRsmL6D18pvEEREwaMHRMrfR0n9L0nA4VrACAyr3zHdofOUrcMKYMd+LkPFPbBQy9Lle7QoWa7wQfYYNhuTjOpH92a6BslxMWGE4RXHZeIF05oGG95JJmyD4uG3u/f/uJoI/tFZjov3GH27BopuljbjxOoleb/yH9QSwMEFAACAAgAC2eBRgoR72qiBAAABRYAACYAAAB1bml2ZXJzYWwvaHRtbF9wdWJsaXNoaW5nX3NldHRpbmdzLnhtbM1YbXPiNhD+nl+hcec+HoS8XZIBMiRxBuaIoeA0d9PpMMIWWI0suZIMx33qr+kP6y/pCoW3EIhoL0knH4jX+zy7Wu2uVi5ffEsZGhGpqOAVr1TY9xDhkYgpH1a8u/Dm46mHlMY8xkxwUvG48NBFda+c5X1GVdIlWoOqQkDD1XmmK16idXZeLI7H4wJVmTRvBcs18KtCJNJiJokiXBNZzBiewI+eZER51b09hMpWdCvinBFEY3CBU+MdZnWdMq9otfo4ehhKkfP4SjAhkRz2K95PpzXzN9OxTNc0JdysTVVBaMT6HMcxNe5g1qXfCUoIHSbgd2n/yENjGuuk4h3uHxge0C+u80zZ7SKw4bkSsBquHw2kROMYa2wfrUVJBkRCWImqapkTIF2RLWlq8k3PBVYUTzhOaRTCG2RCVfGuw17Hv/E7fnDl9+46TeuqMyJshE3fCdNtNq79XtAK/W6vHt42dwaF/pdwB9CunjnTtzt+1w9Cv9O7bLR2RLg7tcD4t7VGc0fMvX/ZbYS7Wgpqt7tC2vVW4Iapf237nWYj+NwLW61m2GgvUNMcXsrWcnE18ctQICKXy+mtkzztc0wZNI0nOa6IhrbDsBySUNxQqMYBZop46PeMDH/OMaN6YioUutMDIVlNZSTSHVN9Fc9UlLegs4TgGJTkvLaPz+al/el0ZelFa32xrGe9LM+bVjsRWryx96X947n7Z0fb3d/gaHlEYyICLOW0Za0v4EUXDhbdsXR4crLdiw3WylhrHCXQSvWsEy5LZloDwVcSxDyjvmDxPLADyFUGMa1JipmHqIYYR/O32uyEvqEMsthgS4UB12tBjhIs1UomzsNh+npU/TUQmqjf7OqsaJOqz2N0LfEYDjsX9TbhLmp1iD0z8SfSyQmJ1Q6aqMaYi3JnVsguyrdYPhCJQiGYk357lq6owQfCyfcUatNF8Z70FdXERfWSOpm+FzmL0UTkiNEHgrRA4H2ewn8JQcsTARpIkU6lDCuNFINyQCNKxiS+cDH0FUykOSBhXsoY0dbCHzn9jvpkICTwEjyCZAM5VZa/sBNxhpVakOKZjx/sudoIrv0vH8wCcTzCMKPsRg41TdJMvwY/hrVzASYYExDNJQqITIRzSGuzPzGNp2ouy3S2neDRdNPNRk5JYbsp+GM54UUEvYbynLgSRpgjwdkE4QjKS5kUGlGRK5DYZLHU6l85aKGI8qmrQ5iiwZiM3RrEfung8Oj45NPp2Xmh+Peff33cCnqcHdoMG2t2eLjaOnE6I59Mty/gNkyRbqgns+QLoI0TpTNuVze3TJfOyGdmzBewW0bANeyNkKmp/XgtuM/fBh4nh/WDuFw0x/bzE8B0YHqbAaDr1zpXdQTRu2uG3XOXwgkEghBECVTewNxPHTHTeclFt3UXwmb4TrQm5k5ncMf/xYkQts+pFbmZDVpOC/7sOKOYc7i9dAY7HehYcseR7d1VAzjwh3a6gCOf0RRmm/jNevl/6aybiv81m/LTa7EzcO1y/B49bvstx3bAH9XjCJZRAmnxaqn0/qfCDw3Y/ykG9mn+BWblk8v8U8DqN8o9kK9+uq3u/QNQSwMEFAACAAgAC2eBRoUwK2GeAQAAKwYAAB8AAAB1bml2ZXJzYWwvaHRtbF9za2luX3NldHRpbmdzLmpzjZRNb8IwDIbv/Ioqu06IfcJ2mzYmTdph0rhNO4RiSkUaR0noYIj/vrp8Na07iC/N26evY1fOuhMVS8QieozW5XO5/wj3pQakebuAy1BXLXpGunAqncAozUClGkQNyfefHuTNkeCMhS5Nx6tPsnUVP4H0ZiqVq+KGsbCM5hgtZ7QfRltyiX+DynZVbSuqtHm88B51N0btQfuuRpvJkhEXr+WqFliDMQd7Ap3KGALTfrnayKPjXZ+iysWYGalX75hgdyzjeWJxoSdt+WcrA7b44fMt0HvoPw8DO5U6/+YhqyceDijaSWPBOdjlvR9SsLCSY1AV3165/kED42ZBNTpPXer39NMVRZU2MoFGlwZPFCGmC69GN/sUTc7D0m+Jm2uKgFByBbZh1azaoFmYM36gsZhQRxpos+cHVKGcpDrZci89Cpajw5JtW/eOhd6+UIhghLA2QjNmIrO2i+OMqffs4Lpa1ndu5hUncnmR0Qz3cc4extdvEdp/RUJ6L+NZVlwOxcVIDQdXPIN901MkIZN2DnaEqIpyvk8dvJa7s/kDUEsDBBQAAgAIAC5rq0Y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Aua6tGlBOzImkAAABuAAAAHAAAAHVuaXZlcnNhbC9sb2NhbF9zZXR0aW5ncy54bWwNzDEOgzAMQNGdU1jeKe3WgcDGVpbSA1jERZEcG5GA4PZk+8PTb/szChy8pWDq8PV4IrDO5oMuDn/TUL8RUib1JKbsUA2h76pWbCb5cs4FJliFLt4mjiUyjxSLHHYRqOFTXv/AHpuuugF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LmurRj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BkAI1Jh2+TOWgrAACzVgAAFwAAAHVuaXZlcnNhbC91bml2ZXJzYWwucG5n7Xx5WFPX2q899mgHBK0WEoGkllatlcQYJSCQ1DrQ1qlWPQ4EUowkWCEYEAiQoR5bxkC0VaKiROVYZxCiJEJItEC2GiBCqzElEMkuRAwQN0MSyHQTsEV72j/uPd/33HufT56HJ8le613r977rHfdee+V+vj5i2huz35g0adK0Tz9Z+cWkSX/HTZo0OfG1Ka4rr93on+z6eCX5i4iPJ5U1+/W4frxKXb5u+aRJFbw3bTF/d/1+fe8n25MnTfKsc/+/AiSe3zVp0j8++XTl8s2M6L72RN4V6nZnTPRM9Nc+H7XOO/4lmbnThCXfDUh4Y+WsOYdXfnB09r8++/qbWX9/3fut107nvf4xJujUtFcuBdZPemVG3icfXPvnoPVknfRue43+hOr4Uqw+2hANzAuppFLsx5YKqWUUTg3FuPVE4OiIksM2/fgm+kS40zaoZw98L5jk/tNgyJe47YtNilh0YTE9JpXsvvj1ihmh3Y+ZGptayS6KnuG+9OhefUk6nubQOu2kjL+Pd3q7pvtDW/Ay94+98TtVzIYNnNGfhj6eaKx8c2wOz5P0wUkNhATnDSULVcvtG7R6ua5e9QW7X1lMOxkkc7o71dwoog/emopk5m5gPdkkP/bhY5gI7xxRyhrTZNb2oerIvcd4RghAEmQOldR0fWig+AFkRWrPIUduR7QqdH0+UUEzzZntAhFjoWIwdrcWCKlnaS5oqW7sT8piNcyuD0npplGVzNFwq/N6OatPfSVS1ByrOvcAQ7P3CBw9I6/5B0TbRm95sZ/aEjaEQSsz7KGddiPHeX3aBqiiL4mktXXjlOU1w3SslFqX8bRABfZZ2UZ5Qrm1Ag00bZWN3tfzEiTs+/TBuQi0a9p7+l/kTcMfTQ+4syd68PhgZ/xIane16wrDp47ikacQtX9a4/ldzcNhqW4ZZojCT+mZjQOtyeGecgP5I6KUtRUX7l0Yg62JR8rXuUYLpuGCaFmwDfLpMwL0l6KHLw4asmCfy4d1lQwWscqP2GGWmmstpunK6f78BoPCHFrS9DYaeC3JaTcLSPM6EiUJHjgwAayy4quKk87JmxjhHQg0j7rPMSJwjoy07bxcKGpQrCDiab78AoO8HPK4Td/ObC4S+So9C9rqjy4rWVotiU8vhoIvWbcTHjCsrQNsXRePYwPRHRskTqfD6GSrAR9VQRvXOs0fTFSJ4dpIw4xkpnahFqHdBBoI0g1y87YwuTiaKeBZ80kAmactFzssrDxDofV1MPODGgEjc24ZrsP5RVhkWI3xqgFeKeExFqpVbv3bu432K9C6wuPvmHju8g+m/NgFq/LDg5WY1VxkfsGtOTRfNM/QEKvYmERER3uCLECB+SfXILfXWwtVADnHjFvdyEK0ifvXPXbJ2FjEVTZNP6C1bAPu+dRtJnojM7lMzN/kXdAeIh6VzwdV4l6Sc5ikJPH4oElB/VgeC7Ll1hxRQyzE0FXS2+lOaABlxiIM4ubWAamuy7INhOR95Ktcs0v0KUV124jeKn9kGtHbmEhkz3QtOQOpMLZYlko7wD7IPjPRNYU1RoPCA/Q2+naJH/kxQwKywcFZIl9zeDTSjJUiQfM7NYL8XSBFYx7IDO0na9IkTrFRDX/LjGk+cBXBeMVlYXX7roAUj79h/L5hVP0Mq5G/81bAj4vKfPnA+ekrfoT5ZcHe02UoRA0GzAm5AsQDsXQ7Zme9vcDwrbh9VKob04Ofl9LKGhjBJXT45I6kOC6ERvEq4nKWx3lw6FYYX24cmc4H2viifKu/M26DBhD3iwVQhsRPpe1iF/GWCiXlXYpOrGCkMf9ArIQV9gMjPeR8FuYiSpvavgxoskj9lYe5JHAPoUOKMMlfg+uqoCooielVYGgw0AWQXWjbkWNsYFjFvEXNub1s1Fu8PeE0eZv8akj9wdnmWgN88ZRWsWN0D8yt/UTcALkHs3Oh4OxSeT5szgPdAOyQ/J3F8kMwWBG5a3o5r+2K1jgwSj/ZlaAq93IxN2wnniujJ4c8vXIlG8C8I28r2gnjKsizCl5Z3J/GLYRM4vVhVjqrBlb5wBhQ38dH8wCYqqbRfjnQuMdeAfStkPglIs3Xmek5okAkuO6xH448y097CdrDxIN9bnV+QH7NTxsAhc9CA7FgJlVDzVGB7CIlw5PeBhHeKNItU9uJ79GEDnyh6AqBBGbUDVQywlEulbIXtsnJuQAiMR+oRqwdW8pkMkdP4b4KwjdhjtanFJV+KQmjYdn+ib7Kx29g5ha2fSNWQlXD1ihPuGHGe1OOD2PFLv4XmdLjwWpc53SgCWps6krRJb9VSgkDkzRbJYFsGegAu2BhwKRl9Qm6SgW3mF8ruN7FukIw5cubxM5hbQVcqSHK+qpTCovBLgs+Zzk6mifiQYkjC4HpAqPYIe5gpMPMvrrMWGaJ0CizLMtVCK03bo9al9WzyjlO0JYr6svIqgdhvKWIrcR5COdAqmudbnbeqKBjs/7JsDJMmzzmKQ7FhKTW51z1w8uFUjmL2/nu6mxxP4NER5Ifw/hRS2hyVn0XvRYahSW7mRku3psDUrg76MXQSP5ybMlpOJnE/ZquttRggRRwGd0ujibOQ+WTwOEoeRPkcY/VT00YgVAkT5+C4jlZjdBSP17AlA56e3GrS5FUmcyTvBZ8B97Fb/xI7Qw0kAAOIlT5fCA2hiUD2brkapvDPZaFSTUnH4rXELVmRjiCrOFozJZwf2NamBxigGQkj6oBgpHumFaXEuiyOE/ytm15t96ZUsgIQSEJA/CiAzFE7xU/iuNDfqi/Oqu0ThzPnQWmgpVilkRGT9c4B6rnrD5EJ9Dt0FEzKx53lqzJUzbB3sBC9HLBByEO6R3YVOBpMGoMF5O2grsf7MN4F5qLa3ldRjUsEIjLOGbdHsmWGHjhNAIiUcJKJ0EZHsdBe3OHMuWxxU5iK12OVYLPqmVYLYgcPqDiMMsLjD0MJl0NQ2d32eViWDmPLh51RGqVqyqNhr0trOwnHtvxHWIj/aTYMYAf421fIDhXdYms0e0dsU91XXlY4AracNH6Yi3H3d4Ow3kdpBuu/VXjK+7P0l2aV92xvPA7+kz3Z/BnY6Fr0qP58L/qUG4Z4MuYU8ZzCG6x+/PmxsW0v7m/RNwRv+7+9HsfnDvW4fB/2OFe94VzJcsyu49Rm0tYJjX20zzhO83fBPtWYsnysY7XLHe3SpNMtkGltmTJez38BvV06srU1M1jw36Uj3Q8zRZRPT7NSKev3kWNaBinOfiv7Wr1RszYjIHv7f7H7/3f/PT4kZP+b49P/fF3lNiXJP9vkPhHEEZbeM2I9F8PCa39NUZNe5qWlaqKSvM/zFgLQg3kAuBywuGJUbNJ3G/MmuQNy+YjKhmNU5pfaNNO9go7WJgNvIOoKZT19p4fs4WvvZfZPKGIe2lv81gCBGuopQ3dM/1uc2HemN7Hna5D+07j3YnNj0kWtPV0P9+QGO6NKFYsyWpSdKzHRT6Hma04vfcDx6qBeSUMnel6P3EDwT40Qr6DID+83nU1/ZhrGMXzw4RYAv13qMkeNdcQQWm1JzNenGN0WvY/TLC6y/EPNV2pTz4MDV0wZqmnvvWUxVvedLetuL+qjnKv8wUpBNm+XfFhJrfzzMUY7OO9L7Lj+PH0kXD5waW+QQc8zz0vhspOtJ8biCEV/ldNilT/v2oqVXgUL8/e9Lwc1E99PK/0YrIeV/4VwBjBX+G79OcEW0/XffAnMij/+E9njv72T7FK3vBfP6Fw+yyxdaTga5UADMF4tH+oD7vsRKWwdOeY/9vx+KkiS7Y3LpaHWWn1OPHnLVxU6N4nf8rE1d7Fk8/9lZD9g1OCJ2zgXid/Gqfz3l0E+fYvsY9+/ovlpPzVcFvu37zwp5Kpu5w/Zf2fs5v6ge8fIIgQ9qwIl7GZlvYzefjRuFFYXdmVqX8gD5wqI+87VvRHJEUrOjHV8eQ/QNeGmzWDlbeebqsna8/B/jCd+Wmd17m6TkwOUAain8eOtD+OoIpo7Z8BdSu8eSF/sNfCne8xB4u1JwpzsucjLsUkh/4P8Ir7WCx9qDYkU5c7L7p7lssnsvc5KuTl28GBOJWh53nlMxg6s5H4GkNZTXT3gyuRVLf36dvj/w/oaHkp7H2j1NovHFviyOgdEoHbp9q6LCeIS76Ut4FJ/v94fsYCevJ2LhvzpOFpWk6U/qDl5mSvE+3JynARKXM35il+9HGpHr1VqVlCQ1CeJ4sFKUMPybyTsvCSWjihGhFAkgSWEUpuwWRywwpi4qwVX2ooxCrEFD6/ATuPz+dZZ/MBq3+DARLLU848oddbc3kxxCoUKt8a2TE3z0osrDFYozr0FmKBjpzL203ET2ltGSC/CQ5eMAROKE1ZOUxVScdOucHI9EicU9IA08FPYroLNj49nY1YJuPRR2AfgOqDiezBYiXaV/k3V/331KfcVWtZGSFloXnWaXSOK8ViepxwFYjlmLeaERESIyOcHSXlxULbwCqFazS6oJSBJH/DBRbTsB1UIj7PjEXxrLkKOU8KgLN5GBQSyWH6VXc85yJG8/YncL9dgxEXIFWFG9FlQmb3Tu634EALrPeM2AGDlTIyNRskgf2ZIX5yu3wYYAQjlPPLfI2Js/g8Ci8AxdtfsSBLI26KC5N3ATVMpqJiaV5nUtgP0I0d0QgzUpRrjeIs3Bj2YLht3/AL08YEunJJVZGuj3zC70B7Jb1Y3DE9gCwJzCOR7+VTMXKxSFoOGykSuW8gbCTis+rnd+D7cTvwRVEIQKzNn03uZph2hXV0WfPl5NkrequhKgYJGhiA6oFlNEF4Se/gpUv8Ca1VqWDgxUooMJpHXYmKkEyvexTH/YbezqDs0ijF5cN9HxO9G7rArvmoyMICBbA406+GW9wyANwDgxS8gNm83WGOFDABksqxEaqdsKU003MGodrqkSCMCfTV7rwZ6fU1VPpwzmrJ8Nc+pdFh+clhg/SRAO1GW5yZ0b2LKDWIt4cXxqno2A4zw0SxVdNcdW6RfhTi8T7IAyptM8zzaTN5c9gFr6TYyQPqhBcl9kuahtsWyDkcyo7ydNUxjLm7ZhEW4FfLYX7gsDh6FhhN5Ejw/dRZokheMSarsOXpGWBG3zLaahBQ83mZ1yRK2LwVEud0Ub6i1FWaKJNucjemhTnEPDFTs9UVGpUFZeUTHqxaunMb0TN7OwZGUeUuR62unX6gfQB+mF7MCNKJmSEdDZNgB7TihWU4+Z35HaqBYbG26xGsLoZIDQsVZvjRa7oMW1zqKjNQj6xWANfYNoMyhpjoUTIHld/G1dnrQa5CR1bKN0fVTkz53ZLnUof3mib8xZxPhRNy+KT18kuS/7EkYdZeoUj/5h+KJsaTC+ea2SahoL0E82+FVvE8AXOg94a+pCac+kmreuTYdOqKVErj/3mV+b/X4et/kKy/qJrZTw8gT4S70OuHWqMZnd/6EHBQ+ijPaeENDTLgJMuPPs14W6eXINzy6AA1kWNtU/bXmjua8niJObwQvKk3+cegcUEFYR70DNh/nUcIyXRx3arsaczUWjv2vRr2diKjzreZMFWtzwKp49JypyCS8Pu7BSZ4MHjsuPpRWp5u+wm1PgekjHeoDz536W1CpeNIOfN9u62s1tpuXB8h3WTK3cB8106kS57F/6gNUKldrU/raYlArgNqN/kQzpSwpMHRv8c1l4gX2/28Ip0RB8p0hyIQnxKofvN+d482+1m1Prhe5llSkGH72CZmm9LBYPhvfsZdPA8l+623kyK0DT4yS8NQMgD9Fqlro4ZKexIzfipuXc4jDZT2tMWMA+9tS5MOnhS6yxeiRNLrLsFG2gTs0Z62xJFVBhFQDuIX0+0Q+4GRrBY74uyjj88YYi+atw7XGlnGWAHIcs45nSYB/fWEMrscJ6WfE2VbjTKnrXK6quZx5VoiwnwsKmihVj/q0A13WWsuW0I/VQlCC78fV0m6WqdOcVV5ZnVUWvvwW17hQ/f69th2LuGK3LWfSDuQ/yCRR+KbK7xVHEtntpJUSEJ/ReQsieZtpKtXqRSbjeVPvvWJZrikkiWLbyyGBzwFeYQSKStdBg1glWHJDlMs5ADeGenZwBk1RQ7qBsSCixCefNv2QCRNsV6R9a5Ajt7L5+1GQmnflxE4fshxWesWN1yF15G4xRjHNHKvH1lXBlKIHA3gfjiBzny0f2o0MzIsczG7wCUgn7f52S2uOLA1zJq8r2VYbo3MA6oTN4QP/7wGD7hVqXVOImWkUdV18AYCB8KPlypdBqYPiIWBICwCHAUr6UjIwIgkIs7APgPa+HIhFji4rANhDMjov6EvG/JottR8yp8QWcUezJLCGYMVAKLG/oA0qxxoI5/ipvrj+AVUellEA2w22AcZVjV0xSyJ9lJQD0fvqzXQRkp7MK9RAzpQRSDF44hBxKMnc49i4gsN38Dg5HjugwNkj+822qqZVhgOZC3USq/5fcRP5PFwNJGDblHkyIr3Mft/U9KGsgJqQuErye2M7lhuZPZiWiGwxOFozC/zMSb3LQjkLLHfmopcGyGJ4s5IDluTZLttTtIQ8XuwmfJfGau7ALypgi9hBdHkX85GowtaFrMbWdwfQHgJfWRLScWNWcrHUeyCJOazOztRvgHkoLWrFfTFu1S1j/ta1nGLQfhZ0B61r7ZxSz5ynVPnIztamFYzO4DCPY6ZmwXz5oMUWKyZ3pIT4osT6uyFhoZ76TM5ekoOcJB1JSnst3FD5XRshsummY4B2DKhoQCQ7Luvi/ipfCCgJyZkpxyLLrW0DBbShRnd3aOjUO+9rnvwxEiSsXInrFkaHeL5uyToe+28oZXQqMUaDHbBpoJdK2A4QPv2MvZK+xlDVBrBOaJUdjhMonN17WVFARQJfko9RH4CmRhz9fN93wZYEqfdyLnTRgW7B7Yf3+NKSttH8WRGwQNntRX/4lyxsyfH2PK7FbphhjXpml9dJ0x1hl4bf15ygY6dbcbUdKSIEE7UnnBaYSd9SQfeEd0EI7g0V8RDzuDJeUKeKPsStxiiFxSZQ0uiZpO2KgzGgKzOYdUCoG7c9YvXYhgF1LgOV86vP7DLNtulWPwV3bAPV0gkzHBrhVEtPpbbthIcbhkdjgtr7s04Rtdu7bmo/JLIK44JC108O5G3nz5yuVncPmB+15q5yMXSqgLDVqPxYmn/02/RzDn2411Pn7kqfiC7lxmyuXDOXnvpk5aMo9z9GN+g0mxExmMbuyhg+yxnUqokfKYoV24oHTZslGjzy/hwM+uIDv69Ok50CTLvQTnLFLDFwFGxI3QRv446q45sMu/KgoWB+Ad1VJedcihEAgJgyB/Pn6I0zA6qczv2oT1Fdc+8+WNKTXOF8WdJz7rEz2SUEOYz70urMliAlPXbw5Jx1uquq7/51ZEHzqNeNfmyyUteuOp4Uu5Y4N9/NLPOt+Mguz3p4TMX386EvKBddf41I/Xz8IfYfUniZw3DQy6fs9RFMVjaAwDjQv98g8DeS/2ps9BFlU9aK2OHrH0GJiOj+xi1taWwPWzgdkCPCp195xkFiWOicoo80xrdAe6FBh7BwVimqfAlHGeH/VZv7jD3CpUlzi1vuPzR5gxa4285wr6NSoLTpt4qHTgyNJE5bB6uQzoWhf+3JByba5/++CaVYLnl1VyS3n1M6LQpna8GzZWKwMwwqerScx3tKo5dpXY/xBTqBRyHKfK9hAuWjkIjZIkunxh849vK3u+u2Slaw0Q9epFb3Lp7PIso/OIIfdOygjE53Nx4cTHts3OHxgiDP9siX9ezZPxWdMSFu+IPTq4ew/5o/hY47myd8RzB3qOeuSGMboJcGFYJRn8+11zCHLjTpjpKfTb0/ZSCYu3oA1H0vnn5ZuSKg9eOOPQch76XZczUqld4hR8eNcgchjbVZeyzWZ4sACncHIHTpldOLYKRdu7KJYFwStoZ2H5dRX15q3eescIizSs3AEiO7f06FvMkIMSBlUpmN1akzaD/Bi8qVsOdgZUficXcrH+YNK/k1shwOcfOJB6parWwq+MkxEKB0BgyFsH2Hr5Ytpgm11p9lBqiTyLJEfU1prr+k5kPOBFfhlnjid5Fk9cRvVVIEZLfcGpm3RN3eGZoXWZibrV+X3glG8m2MK+S8OTkKGaBcaB33e+DjjY2wbboVPlyvsu/nIKTyUSCHNgYZlhYHwtWl4q1sPidmtyWxfJmWJLbVYllDDlllirXOtuIjvZqrfAmaWuY04xJ4c+hXK2QJSeHJ8kfw/iBTs9GscOy0cR40DUK/EI+6qes4r6CjUaKeNZCM1beOL+fHJa5BOWLjgDhCa0V49nX+uj7W4CmONtRhschqPEO1NjYJZyfDfuyKGCtx0GFgvwvuCtNY4+Q9VCSJPDDKffEfQPbT9M5PlGkZVk6A05adgm5BumcGRPSSx0379LN141ieF3nAPxYKRQAbvRAgQDAL1I2cqG5Hd6TmywY83z5ieHzM1WyuJu5bcDB6oWrf1Y/CvBPgmoxUl6lzkr2OKWIISjGTNPv7EUW0ATbtJNL9FmhgO18QPgYsWItdykmj0LeRQwquQ+fHKdhb3ctB7zBXt8mt5dNPcXgKsxofzJZ4kcylMKwYOZ81Jv02q4uw28K7a5h52DkgGUjBHu3jtHdxaBQbKzj5L2vKzqxZb4ipDIonwRWkSVEz5OlDO9u2Ergakh/Yjiz0BpZGA5tE1qJHagypOpY+JvrnyyQzgUzd3OPHvnq0ZJnGvuVlo6dchizF5V9ZBi7lF/amLSSqzOBla6E4amfckqBAeWUNsV58MAgupZ8O5cPnJ/dAMLq9PP7k+1VYlkXudC6zetU65xZpHPQ9ZB6VRKTt1A2tW7V5HO/WaG1sPg7z1JGEZT0iIgPcMWTCeu0+E7Wr6qj/GeW/NPtZ9JfAP6wb/ZvCzvciFWesFsAgtR+/F+B3loQqo2euAVxxp1NBlv702SZjsuoL4t1f/BN/39UgMKSzP4bQpm9TRZuzZdZ8oWE0VLCMnegmuR3wxJdaOwZc6fP3XG8KDXXGk+2ZxprqWZNstfVjVA4QmvY8lwH/NP9Xv8iv3Y18EV53RUGdS6pN2dsmXgcdzH+1VeqLiz4HfSqLUFfT2rb/BzRAt+Pfiy33S2/SlcbQ9v+8WLLx1yS1ukwq8/zWL3knn9v/yc9uY1bfO4PE7wKdlfBcRs2vYBj0uvypgQsreSHixOy2aKe9Ba3uI2iCVv3PHuVr7wHw4maxOnHLz4XiWInf7KIRiumDy7ZMnGr9vzdKQe/1GiCwO7dF58LR0emvXNLfCNB3vTT5peAXwL+/xnwVjiO4DL3EwoUePXfiapcwYzH/DVAT8IJLPXzWhUh8f+OIkFAHyQ5ukjNUqgg8YTzK03Y+j/vlJCY2TZSjomfjeP9CeM1d7U3dmvCov8zNqsMfjiO08zRPkx/799p2rbIm7yYjybr5QbIa5rLadrb1pTVxfy5XEKiX6rIS8AvAf/fBVwvvpNq/6XcvmPU2lz1PMBqc0fmTzNefVj0Yqk4vN+L+Y7/x18n5BqHn5/AXe+EZc4MQkkBMLN2AmbD5UQm6EvlDMzjfFf47k16vrHPghD8Nz3tNfUYnQ6jOnj39gmBsPIgg1XrxPsOV7jSIJPx2lD+xOL0fj8m1x0TD+V2Csbk9HP1BG/WXe6F+uHBxKQP540J/jpqgk083L3yF1KeA3PHvZLrrkxsWqnYMLYyX0U9h26xWzU2GV5CegnpvwJSGx7sHnsKEYFkDfW6dzSYh37aoJWujJz/4vjuhOHBlUg92O2+P4OndbgfEqBbvO++OENNrxh+oHuyV9he63XSPlVUWjv70z8O1XeRo6eEHfgJixNt+QMaVz5gqQkCI362nyxuW/AHBK6yuKRi90MN5Q98WrnFmPgOlrld7/yqumrrH4aMddX/S0Dk9IxfD0U0O+mnY4jezozqwpoXZVylKCzGfCUnvHPNu4F3nsdPkfxB4lFdyFmtQS+17iWk/yGQMLTKKOfQBuc+a9qO0VUvt82+JHlJ8pLkJclLkpckL0lekrwkeUnykuQlyUuSlyQvSf5TEvcG6rbBb9+rlQQHPLdTfvjnTVSCVa2kKWHfDSl08TnYd3+/j9H0/QZ8ukmTrGwvwb7X02tbmyOcE4ql/He/Mu3qEA19L7D96jG2Qf7hf90e/Gsq8cgBpO1Rr3t0dU3HcJlQJB2+QjV3ZBpv5QJv89AIalhHLzhG9XSh6Fy8OcQbstS5N46v6dtEbxc3iVmpWuBdhHNdfzIfgZPZ+xIFtVBB4lpk7+k8wJcXamWMTe1Hco6qvEx39m2dYd3MjFcDklmqkKq+BB8os1oBcLa7aN27BX/wenqvAWzGl1wavR2BT0LVxPe5d72p3cfN8GvtyQKrRn3AC8/od2++U6D03WFQ/Uw0u58wfGFD7a+VXcY1xMR09Re2kgIDy1yjZd2JBftqHNLooaVJ/kZyaq3VKJPZgsu/GuG0l4GEL6z40DZw7GgL6NdrBgu29XSGa9xitmYN/WRvVeR0mUhlf7V+Da8YqPYDxmDlHHp8pJzZNfLl4ShpquHBFX5tYFYLI9Njd+f9cvbwSLnBQMfqkpGlFGaz+wUGafBe+dfBbPSP7uNn3szuEUfZZosKDAUKneHdKXXieIlEkjDXOvtGoXljFBr/QOy07ChU8EU1KJydaxQbozwjeJNdot/bMHPp2CusypDI71i9a9QJVe+xeeWDn4a45CacmrKwkkclYaY03J4lk287HEX9IKsinpFHfRI49ay4PKqfdylfaU2az6UGyk/B0eVTb8IqQfOC6MLlGS5B0fcR0VKEHJtOXkjEKwa2lGdsWXbQ04dV0GvF68gw9FZVPi+dGa79WayGuMaokpN9dLdqllk+vdarxEV+Pw5nLrtcyGMh5U3hBUhtewqXS48P+TyqHouz1hvvjJpRq29aUsKXAQpw+xHMR4V0zOof6ScXSRE7g4mEN7HR5exE9OhstZlVr4BSltV0wEL4iTU03MjChjkdESYpP8zTfTzCLI4P2UQtDryLd5ztDYqcyaHUlsk4P4nTV5Hj7qIi86jyQEEIP3d5QljowWK+vaOAnhw+1KAw7F/ENXiBeKFBKa/Ll64uG8Wn1nb0QlGrTHbGzEpz7eH27rm7jJkf1DStu92Bc9nh6Vzkxo4BrfBGEcuzqLItfqONkWGCSEX0wTz5vcNRVdcQ/KKd9/IU04prK7U1oSE0ihnJLa5RdJi/SC0uPlhrdMHzGT7txZpf60BVmqe5LDiuyub1eFel8parx5XRxxGE42xPVN0z6L66iAJ09XqPYijNn8JRvYv7kH2NGTIf7WxuYlgtLYNXbaE4vm4UBKrrLNZFYAIozXpi1Fz+jZWTCJx7E5WANaIg4TNHe86ZEUPPs7XuwZaspoO1ie4joQYeknlnOSXqyt7Bq4fbKQrp0Fn0WUF2VHsFPbm9jO+SCUS8jwIpHnzQ+JiYfyvetgJVl7FPR6nXh6yWQpkzZT7km1xoEZu0k4mYPAQLBVWYv6ESZ5qFftPInxM7KOGLUE3S1aZ0JJSSfgxwn3LkfmGE6t5AS+OInGfc51P1pFDH8FG6zwBvxSZ6qa3Rd2lCmtYlHZPU5Zk8G0QuR1LE+f7RvV2CfPdae5MmQ9cPslCpMRrJGViePG7foWHeq14g0KKimIHhXGWK7WEajNwtXjilgb49LDJJwhrxeqOgM5mYOJKJy7rNyLTtmJYNWUtqw91qjQe+rFaQL0x5cOmuFLnC70tl2GBjn3FIOMgXUmnsXjIyVLawI9qejc7UupQb9ZZxHmLN4Sh2S9sKlzJWtl3O7L+hb87W9lbX3B1XmBxZMsYqbETpXp+zB5q5HxywYPsHKi3JXTVaez/fHrIn/eRZy6BezOs990Qn1VVaUljqtaYb2+7SsDN57+PlXW1yMpcXEM1z/Svru6CRfD5fAEw3+ybyCPPQicIqpX6n+K5WtlvzKo1ossPkDFjD8qNR8+p5l9CZNgj4qdMN1WAgvef5K8wnQqGQG0DV2jGwXB3Zt4F8Xq451sty+RK/f1pqvIUEoPfJGflNH05ZzXkLtruXrVNeoo9YhJ2jSgo4bzqwlwFX68kui2iMC1kkFwj5iZEOODOKiOA0FxZxvAtOY2cLeBefKIdrHpqN2iW0v+FQVjbXSV6Stxxd07x3o+EA1oVHYSjbcqVcZFv6/ZhJtFhk+xXKdbapydr9rmaXF0n7xX1k15ByEX9Gwa3A+vM3mG0wHJ9D485Jsg09gr1f2mW/XDDv1ELB23BRgU65R2HoX2A9sTBWdAzeAOA6UlvEISglt60e8Od4+4P9GfX+Au2TZBHP8stt/DxXBrAXrDQCUHxjMOMSRLORzmz0u0x/SHGmLRwTFnpLgUJIwo5rnwOTbSFQoIosFics/Bm4FJvhcUvGNl/lD1y+kI5lmoSCcI4VZjvz1SlfJYXoeYz8SZQzhLZVrd/lFlUlhDFiaVlQup+KxPGsW1dQDF0/xFrvSh4eyWO1vFKL15rUkas2TN/5UQJ5bFbs5gkE3+c6c/pD47PGVkmzWy0goT7MIyDlt73lcfAN03MVfDCSmxzDOkknbFcsTwxrS7aNxHM5uOFNqeoEyhnLNrCiAfDZ8Fp1nIYoQswHTvkGCl6v3rcJpIzJgtKpddq1SkTG49OD6JyzjEhiUfsUxo1eK/2wHXnqrJhpOysv7c2YM6bxWRfp6aY9c8e+p75N/dxkWjtmmP0ul4/mp2wEkXVwsA02txRm1517jc8pm53IO0TbPXK5EZMnL6e3xZlUl7ZUKu+4nN2x+QizRQyCEhcs9okY+79Ku3ilQJdCMQXsdopoKkXZu1bGYgxR7mMIN2uSTVWi2r7ek0amfo2kKzAxxHpFO3pl0AALiXEpmN8Vr5Z8rvPoSnXXn+Cc4YS4zpuXBU3pLcJQ4ZjXPVc7fCVxndMjGd4ycKyYfNNXbgkq+RybJR0WLC9Vf4QruQPjIHwJ30kdPg3ogHHNypUDGPbfFkfz5HqKRCqJooyobq9SyBL3wQRaAwIH7nH1c2WaH7pdrpKtT2PrmTe56J/zJfpwY4hsPRFH+77d5+mbajMYvBmdkWf9hfELx3Y8CjHu8c7vICWOPENMkXOCz3TdhMvkBoMh+9m6C0Yaqa2EOuLqzdP2uHIJLmFrmfP6UNSU6i7sR2n25N5Vz8Qax/RTUKNX8+E4gLDXVxVVWG2Yd1/zsxhO8lXr/7VTQ8ylUqT9KeVrpjatfQ7TAOlVkgOYO1O7p7TXCZs2rnlwZ0TiNUm8BM9uGo+DqCKB0MJbI8E7DhyJIoxZQ/ajKGPG1lH90ahV968WFRSDEXdLMZZVkP6iuPw6vWZRSQW8b3Rmjs8dPNLN2pkucrQjJCOchiLI58gVFlu9/t16Bb3YfeJS3L6ZIIW5bpeABwe7f3Q/3HeA3QooyUcG+croJhxnEEd1vzDSeGjkaTaB6VB57a0IflRp5CtuS5F1A05m1JK9cvND2FOd6gk6vnks6ubXLw/vSEwdWfVbNLnUdfPGwhraeDxxHyh4oNa5vGR66Y6li+WCWHAZRD3f1Ua+nC/iEQ7IFT7bO1ByKWTC2Po+tDLH1AC47mDW884BbYAQBQ5AmMsN7tO90OWCzUv65zmY+I4gvGyrf0a2ZUdOeW7vIIasIeZw5s93FDZ17YXrcGakoxPZ7Mo+FM6nXs6nvV6OR16tELeOPy1DstlkT4KrzeScur0eORttglMWhK9cO4jJM4p62S4HgI4VXajvnJ2dkrr9cG34+JLE1uspUam14z48z5VrXuoRxFahrEQXWHU1mtWzpke/0yctXiOZ6UoGe0Qcq0gpuHLdD0W+Es2Lgaq6UnS7hTKHQeaoNND9KjE8/l0pCRXgMiqdk1EgM/96Zuck/w2l5b8nQm6pRl2Z2rkxtX180u82sAe+7xFQqxZaw9yTVrqF2qOP2Spv+jZSRKvddc1DDfN+oLLeJ9nvD2X4SeMbwbPPVo2vg38HEaYVEX5ANBigWeYowYBgLCbgxg05ld5yFR6rUo5H0/RH+6e2En6K32IKcUVI4RaovNRoBR8foCffEqcffw675PWxxU6eyOJ83cdkMq1tWmmrVpYe/1vCNaqSlYwlXDcO2rdl2NpTDZiFHVWSQuQaAk19FFgTq0XzWyDkBQbSNeBAsPvAzE22k/lqQULVfKvFFUXjW8i88CK2jR+rITL0odpjjgMfc8xpHLNuuje6HM3jfP44pTyzfc0UbGFEUDf0hdqsiK3XCg6xNkSfi3IUeo6n8Sm27T3TdyGtbkw3mgnC6AxNL0Pesu5h1/a1Yy8zZ58YZoQMFstGiqmcET7nmCfVr4pjAzhM9UFgjb3f6KCNulQHZw+YQtdCeBfXv44l41WWnoe9rtpgBgfYZaKjG1Iq22irbAgq0ixFhdMQhjyp4V1bpsycSU1MV0S2zsDOVBW07TL/3faFLXw2zsW3WKmw+fsjprpPj6vumXdAs7umd1Mke4phXRhc3wp2Y9iHorpnmpsS2YM2Ywfzp+KOw4XH6jI7BksGDfUpYJCa5S4o94ZA3xQEep6o6d8U6c8AydW580BihsYDN8wtLb6qFB7deZkr42DZfjh2lFfxGF8OsJp+LMZdnj7K8P/JdC1f0b/pnAMiyaPB7guWRio+OdV9emZ7dYrhfV0CfXuqr7ucPJX9VxXtUJ7AMXSuZ+x01EnZC1Kbtkqe/vhmz7cTv202PWEDeqwwDt5csUeq63Xq1eP1d0VOOHYZElfqCpTOdeWvjZXe83cCfrXBtNXuewLNJRzHyNDqsbHSPustqiA5KoVC51Tlt5OnzkEXvOW+/umq9SvLPv7yn/8LUEsDBBQAAgAIAGQAjUlooHo6TQAAAGsAAAAbAAAAdW5pdmVyc2FsL3VuaXZlcnNhbC5wbmcueG1ss7GvyM1RKEstKs7Mz7NVMtQzULK34+WyKShKLctMLVeoAIoZ6RlAgJJCpa2SCRK3PDOlJAOowsDYGCGYkZqZnlFiq2RubgoX1AeaCQBQSwECAAAUAAIACAALZ4FG6W7bZOQDAAB0DgAAHQAAAAAAAAABAAAAAAAAAAAAdW5pdmVyc2FsL2NvbW1vbl9tZXNzYWdlcy5sbmdQSwECAAAUAAIACAALZ4FGNRrQWs4EAAD0FgAAJwAAAAAAAAABAAAAAAAfBAAAdW5pdmVyc2FsL2ZsYXNoX3B1Ymxpc2hpbmdfc2V0dGluZ3MueG1sUEsBAgAAFAACAAgAC2eBRp9k43WyAgAATgoAACEAAAAAAAAAAQAAAAAAMgkAAHVuaXZlcnNhbC9mbGFzaF9za2luX3NldHRpbmdzLnhtbFBLAQIAABQAAgAIAAtngUYKEe9qogQAAAUWAAAmAAAAAAAAAAEAAAAAACMMAAB1bml2ZXJzYWwvaHRtbF9wdWJsaXNoaW5nX3NldHRpbmdzLnhtbFBLAQIAABQAAgAIAAtngUaFMCthngEAACsGAAAfAAAAAAAAAAEAAAAAAAkRAAB1bml2ZXJzYWwvaHRtbF9za2luX3NldHRpbmdzLmpzUEsBAgAAFAACAAgALmurRhra6juqAAAAHwEAABoAAAAAAAAAAQAAAAAA5BIAAHVuaXZlcnNhbC9pMThuX3ByZXNldHMueG1sUEsBAgAAFAACAAgALmurRpQTsyJpAAAAbgAAABwAAAAAAAAAAQAAAAAAxhMAAHVuaXZlcnNhbC9sb2NhbF9zZXR0aW5ncy54bWxQSwECAAAUAAIACABElFdHI7RO+/sCAACwCAAAFAAAAAAAAAABAAAAAABpFAAAdW5pdmVyc2FsL3BsYXllci54bWxQSwECAAAUAAIACAAua6tGNdvZrWgBAADzAgAAKQAAAAAAAAABAAAAAACWFwAAdW5pdmVyc2FsL3NraW5fY3VzdG9taXphdGlvbl9zZXR0aW5ncy54bWxQSwECAAAUAAIACABkAI1Jh2+TOWgrAACzVgAAFwAAAAAAAAAAAAAAAABFGQAAdW5pdmVyc2FsL3VuaXZlcnNhbC5wbmdQSwECAAAUAAIACABkAI1JaKB6Ok0AAABrAAAAGwAAAAAAAAABAAAAAADiRAAAdW5pdmVyc2FsL3VuaXZlcnNhbC5wbmcueG1sUEsFBgAAAAALAAsASQMAAGhFAAAAAA=="/>
</p:tagLst>
</file>

<file path=ppt/theme/theme1.xml><?xml version="1.0" encoding="utf-8"?>
<a:theme xmlns:a="http://schemas.openxmlformats.org/drawingml/2006/main" name="微笑PPT - 小A">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Temp">
      <a:majorFont>
        <a:latin typeface="Abadi MT"/>
        <a:ea typeface="微软雅黑"/>
        <a:cs typeface=""/>
      </a:majorFont>
      <a:minorFont>
        <a:latin typeface="Abadi MT"/>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31232">
              <a:srgbClr val="F2F2F2"/>
            </a:gs>
            <a:gs pos="0">
              <a:srgbClr val="F5F9FD"/>
            </a:gs>
            <a:gs pos="74000">
              <a:schemeClr val="bg1">
                <a:lumMod val="95000"/>
              </a:schemeClr>
            </a:gs>
            <a:gs pos="26000">
              <a:schemeClr val="bg1">
                <a:lumMod val="95000"/>
              </a:schemeClr>
            </a:gs>
            <a:gs pos="100000">
              <a:schemeClr val="bg1">
                <a:lumMod val="95000"/>
              </a:schemeClr>
            </a:gs>
          </a:gsLst>
          <a:lin ang="5400000" scaled="1"/>
        </a:gradFill>
        <a:ln w="0">
          <a:solidFill>
            <a:schemeClr val="bg1"/>
          </a:solidFill>
        </a:ln>
        <a:effectLst>
          <a:outerShdw blurRad="279400" dist="266700" dir="7800000" algn="ctr" rotWithShape="0">
            <a:schemeClr val="accent1">
              <a:lumMod val="50000"/>
              <a:alpha val="20000"/>
            </a:schemeClr>
          </a:outerShdw>
        </a:effectLst>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2877</Words>
  <Application>WPS 演示</Application>
  <PresentationFormat>宽屏</PresentationFormat>
  <Paragraphs>154</Paragraphs>
  <Slides>22</Slides>
  <Notes>36</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22</vt:i4>
      </vt:variant>
    </vt:vector>
  </HeadingPairs>
  <TitlesOfParts>
    <vt:vector size="44" baseType="lpstr">
      <vt:lpstr>Arial</vt:lpstr>
      <vt:lpstr>宋体</vt:lpstr>
      <vt:lpstr>Wingdings</vt:lpstr>
      <vt:lpstr>华文细黑</vt:lpstr>
      <vt:lpstr>微软雅黑</vt:lpstr>
      <vt:lpstr>方正正大黑简体</vt:lpstr>
      <vt:lpstr>黑体</vt:lpstr>
      <vt:lpstr>Lato Light</vt:lpstr>
      <vt:lpstr>Segoe Print</vt:lpstr>
      <vt:lpstr>Lato Regular</vt:lpstr>
      <vt:lpstr>Gill Sans</vt:lpstr>
      <vt:lpstr>Helvetica</vt:lpstr>
      <vt:lpstr>Roboto condensed</vt:lpstr>
      <vt:lpstr>方正兰亭黑_GBK</vt:lpstr>
      <vt:lpstr>Abadi MT</vt:lpstr>
      <vt:lpstr>Arial Unicode MS</vt:lpstr>
      <vt:lpstr>Calibri</vt:lpstr>
      <vt:lpstr>Gill Sans MT</vt:lpstr>
      <vt:lpstr>汉仪铸字木头人W</vt:lpstr>
      <vt:lpstr>汉仪元隆黑-105W</vt:lpstr>
      <vt:lpstr>汉仪大黑简</vt:lpstr>
      <vt:lpstr>微笑PPT - 小A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宣传推介</dc:title>
  <dc:creator>春秋视觉</dc:creator>
  <cp:lastModifiedBy>想</cp:lastModifiedBy>
  <cp:revision>418</cp:revision>
  <dcterms:created xsi:type="dcterms:W3CDTF">2010-02-22T07:41:00Z</dcterms:created>
  <dcterms:modified xsi:type="dcterms:W3CDTF">2021-05-09T15:38:35Z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75285CFBCFF1431EBB33EE74AE7ABBED</vt:lpwstr>
  </property>
  <property fmtid="{D5CDD505-2E9C-101B-9397-08002B2CF9AE}" pid="3" name="KSOProductBuildVer">
    <vt:lpwstr>2052-11.1.0.10356</vt:lpwstr>
  </property>
  <property fmtid="{D5CDD505-2E9C-101B-9397-08002B2CF9AE}" pid="4" name="KSOSaveFontToCloudKey">
    <vt:lpwstr>721380479_embed</vt:lpwstr>
  </property>
</Properties>
</file>