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8575"/>
            <a:ext cx="12192000" cy="691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矩形 81"/>
          <p:cNvSpPr/>
          <p:nvPr/>
        </p:nvSpPr>
        <p:spPr>
          <a:xfrm>
            <a:off x="4023785" y="1697038"/>
            <a:ext cx="186901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023785" y="1697038"/>
            <a:ext cx="186901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4175787" y="2132856"/>
            <a:ext cx="7680852" cy="410445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84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914400">
              <a:defRPr/>
            </a:pPr>
            <a:fld id="{7C0B48FC-3328-4A68-B1E0-DEE8EE9A1C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5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矩形 1"/>
          <p:cNvSpPr/>
          <p:nvPr/>
        </p:nvSpPr>
        <p:spPr>
          <a:xfrm>
            <a:off x="5942014" y="3430589"/>
            <a:ext cx="307975" cy="3841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19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77826" name="组合 1"/>
          <p:cNvGrpSpPr/>
          <p:nvPr/>
        </p:nvGrpSpPr>
        <p:grpSpPr>
          <a:xfrm>
            <a:off x="6026150" y="3026729"/>
            <a:ext cx="2232660" cy="3086735"/>
            <a:chOff x="5045" y="4482"/>
            <a:chExt cx="3515" cy="4860"/>
          </a:xfrm>
        </p:grpSpPr>
        <p:sp>
          <p:nvSpPr>
            <p:cNvPr id="77827" name="AutoShape 32"/>
            <p:cNvSpPr/>
            <p:nvPr/>
          </p:nvSpPr>
          <p:spPr>
            <a:xfrm>
              <a:off x="5045" y="4482"/>
              <a:ext cx="402" cy="6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2D00"/>
                </a:gs>
                <a:gs pos="100000">
                  <a:srgbClr val="990000"/>
                </a:gs>
              </a:gsLst>
              <a:lin ang="5400000" scaled="1"/>
              <a:tileRect/>
            </a:gradFill>
            <a:ln w="635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sz="19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1</a:t>
              </a:r>
              <a:endParaRPr lang="zh-CN" altLang="en-US" sz="19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7828" name="AutoShape 32"/>
            <p:cNvSpPr/>
            <p:nvPr/>
          </p:nvSpPr>
          <p:spPr>
            <a:xfrm>
              <a:off x="5045" y="6080"/>
              <a:ext cx="402" cy="6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2D00"/>
                </a:gs>
                <a:gs pos="100000">
                  <a:srgbClr val="990000"/>
                </a:gs>
              </a:gsLst>
              <a:lin ang="5400000" scaled="1"/>
              <a:tileRect/>
            </a:gradFill>
            <a:ln w="635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sz="19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endParaRPr lang="zh-CN" altLang="en-US" sz="19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7829" name="AutoShape 17">
              <a:hlinkClick r:id="" action="ppaction://noaction"/>
            </p:cNvPr>
            <p:cNvSpPr/>
            <p:nvPr/>
          </p:nvSpPr>
          <p:spPr>
            <a:xfrm>
              <a:off x="5602" y="6132"/>
              <a:ext cx="2957" cy="6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  <a:tileRect/>
            </a:gradFill>
            <a:ln w="9525">
              <a:noFill/>
            </a:ln>
            <a:effectLst>
              <a:prstShdw prst="shdw17" dist="17961" dir="13499999">
                <a:srgbClr val="99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填报信息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30" name="AutoShape 17">
              <a:hlinkClick r:id="" action="ppaction://noaction"/>
            </p:cNvPr>
            <p:cNvSpPr/>
            <p:nvPr/>
          </p:nvSpPr>
          <p:spPr>
            <a:xfrm>
              <a:off x="5602" y="5287"/>
              <a:ext cx="2957" cy="65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noFill/>
            </a:ln>
            <a:effectLst>
              <a:prstShdw prst="shdw17" dist="17961" dir="13499999">
                <a:srgbClr val="999999"/>
              </a:prstShdw>
            </a:effectLst>
          </p:spPr>
          <p:txBody>
            <a:bodyPr wrap="none" anchor="ctr"/>
            <a:lstStyle/>
            <a:p>
              <a:pPr algn="ctr">
                <a:buClrTx/>
                <a:buSzTx/>
                <a:buFontTx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签订承诺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31" name="AutoShape 17">
              <a:hlinkClick r:id="" action="ppaction://noaction"/>
            </p:cNvPr>
            <p:cNvSpPr/>
            <p:nvPr/>
          </p:nvSpPr>
          <p:spPr>
            <a:xfrm>
              <a:off x="5612" y="7012"/>
              <a:ext cx="2947" cy="6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  <a:tileRect/>
            </a:gradFill>
            <a:ln w="9525">
              <a:noFill/>
            </a:ln>
            <a:effectLst>
              <a:prstShdw prst="shdw17" dist="17961" dir="13499999">
                <a:srgbClr val="99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核对信息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32" name="AutoShape 32"/>
            <p:cNvSpPr/>
            <p:nvPr/>
          </p:nvSpPr>
          <p:spPr>
            <a:xfrm>
              <a:off x="5045" y="6987"/>
              <a:ext cx="402" cy="6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2D00"/>
                </a:gs>
                <a:gs pos="100000">
                  <a:srgbClr val="990000"/>
                </a:gs>
              </a:gsLst>
              <a:lin ang="5400000" scaled="1"/>
              <a:tileRect/>
            </a:gradFill>
            <a:ln w="635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sz="19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4</a:t>
              </a:r>
              <a:endParaRPr lang="zh-CN" altLang="en-US" sz="19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7833" name="AutoShape 32"/>
            <p:cNvSpPr/>
            <p:nvPr/>
          </p:nvSpPr>
          <p:spPr>
            <a:xfrm>
              <a:off x="5045" y="5287"/>
              <a:ext cx="402" cy="6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2D00"/>
                </a:gs>
                <a:gs pos="100000">
                  <a:srgbClr val="990000"/>
                </a:gs>
              </a:gsLst>
              <a:lin ang="5400000" scaled="1"/>
              <a:tileRect/>
            </a:gradFill>
            <a:ln w="635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sz="19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endParaRPr lang="zh-CN" altLang="en-US" sz="19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7834" name="AutoShape 17">
              <a:hlinkClick r:id="" action="ppaction://noaction"/>
            </p:cNvPr>
            <p:cNvSpPr/>
            <p:nvPr/>
          </p:nvSpPr>
          <p:spPr>
            <a:xfrm>
              <a:off x="5625" y="4482"/>
              <a:ext cx="2935" cy="6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  <a:tileRect/>
            </a:gradFill>
            <a:ln w="9525">
              <a:noFill/>
            </a:ln>
            <a:effectLst>
              <a:prstShdw prst="shdw17" dist="17961" dir="13499999">
                <a:srgbClr val="99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登录系统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35" name="AutoShape 17">
              <a:hlinkClick r:id="" action="ppaction://noaction"/>
            </p:cNvPr>
            <p:cNvSpPr/>
            <p:nvPr/>
          </p:nvSpPr>
          <p:spPr>
            <a:xfrm>
              <a:off x="5612" y="7892"/>
              <a:ext cx="2947" cy="6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  <a:tileRect/>
            </a:gradFill>
            <a:ln w="9525">
              <a:noFill/>
            </a:ln>
            <a:effectLst>
              <a:prstShdw prst="shdw17" dist="17961" dir="13499999">
                <a:srgbClr val="99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缴费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36" name="AutoShape 32"/>
            <p:cNvSpPr/>
            <p:nvPr/>
          </p:nvSpPr>
          <p:spPr>
            <a:xfrm>
              <a:off x="5045" y="7840"/>
              <a:ext cx="402" cy="6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2D00"/>
                </a:gs>
                <a:gs pos="100000">
                  <a:srgbClr val="990000"/>
                </a:gs>
              </a:gsLst>
              <a:lin ang="5400000" scaled="1"/>
              <a:tileRect/>
            </a:gradFill>
            <a:ln w="635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sz="19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5</a:t>
              </a:r>
              <a:endParaRPr lang="zh-CN" altLang="en-US" sz="19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7837" name="AutoShape 17">
              <a:hlinkClick r:id="" action="ppaction://noaction"/>
            </p:cNvPr>
            <p:cNvSpPr/>
            <p:nvPr/>
          </p:nvSpPr>
          <p:spPr>
            <a:xfrm>
              <a:off x="5612" y="8687"/>
              <a:ext cx="2900" cy="6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  <a:tileRect/>
            </a:gradFill>
            <a:ln w="9525">
              <a:noFill/>
            </a:ln>
            <a:effectLst>
              <a:prstShdw prst="shdw17" dist="17961" dir="13499999">
                <a:srgbClr val="99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报名成功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38" name="AutoShape 32"/>
            <p:cNvSpPr/>
            <p:nvPr/>
          </p:nvSpPr>
          <p:spPr>
            <a:xfrm>
              <a:off x="5045" y="8687"/>
              <a:ext cx="402" cy="6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2D00"/>
                </a:gs>
                <a:gs pos="100000">
                  <a:srgbClr val="990000"/>
                </a:gs>
              </a:gsLst>
              <a:lin ang="5400000" scaled="1"/>
              <a:tileRect/>
            </a:gradFill>
            <a:ln w="6350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sz="19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6</a:t>
              </a:r>
              <a:endParaRPr lang="zh-CN" altLang="en-US" sz="19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7839" name="矩形 1"/>
          <p:cNvSpPr/>
          <p:nvPr/>
        </p:nvSpPr>
        <p:spPr>
          <a:xfrm>
            <a:off x="8685214" y="3027364"/>
            <a:ext cx="307975" cy="3841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19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476876" y="2205038"/>
            <a:ext cx="3516313" cy="5032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学生报考通用功能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dirty="0"/>
              <a:t>1.</a:t>
            </a:r>
            <a:r>
              <a:rPr lang="zh-CN" altLang="en-US" sz="2400" dirty="0"/>
              <a:t>登录系统</a:t>
            </a:r>
            <a:endParaRPr lang="zh-CN" altLang="en-US" sz="2400" dirty="0"/>
          </a:p>
        </p:txBody>
      </p:sp>
      <p:sp>
        <p:nvSpPr>
          <p:cNvPr id="78850" name="文本框 2"/>
          <p:cNvSpPr txBox="1"/>
          <p:nvPr/>
        </p:nvSpPr>
        <p:spPr>
          <a:xfrm>
            <a:off x="1910398" y="1116331"/>
            <a:ext cx="7396162" cy="42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44780" indent="-144780">
              <a:lnSpc>
                <a:spcPct val="120000"/>
              </a:lnSpc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在浏览器中输入报名网址：http://shekao.hneao.cn/cet/pretco.aspx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716" y="1539876"/>
            <a:ext cx="8392795" cy="463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zh-CN" sz="2400" dirty="0"/>
              <a:t>2.——</a:t>
            </a:r>
            <a:r>
              <a:rPr lang="zh-CN" altLang="en-US" sz="2400" dirty="0"/>
              <a:t>登录系统</a:t>
            </a:r>
            <a:endParaRPr lang="zh-CN" altLang="en-US" sz="2400" dirty="0"/>
          </a:p>
        </p:txBody>
      </p:sp>
      <p:sp>
        <p:nvSpPr>
          <p:cNvPr id="78850" name="文本框 2"/>
          <p:cNvSpPr txBox="1"/>
          <p:nvPr/>
        </p:nvSpPr>
        <p:spPr>
          <a:xfrm>
            <a:off x="2867978" y="532130"/>
            <a:ext cx="7396162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44780" indent="-144780">
              <a:lnSpc>
                <a:spcPct val="120000"/>
              </a:lnSpc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zh-CN">
                <a:latin typeface="Arial" panose="020B0604020202020204" pitchFamily="34" charset="0"/>
                <a:ea typeface="微软雅黑" panose="020B0503020204020204" pitchFamily="34" charset="-122"/>
              </a:rPr>
              <a:t>已报考学生查询或缴费点击报考页面左边的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已报名，登录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按钮，进入信息查询页面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64031" y="1197610"/>
            <a:ext cx="7976235" cy="3877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8296" y="3063876"/>
            <a:ext cx="7285355" cy="3472815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 rot="19680000">
            <a:off x="2346325" y="2328545"/>
            <a:ext cx="504190" cy="7924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zh-CN" sz="2400" dirty="0"/>
              <a:t>3.</a:t>
            </a:r>
            <a:r>
              <a:rPr altLang="zh-CN" sz="2400" dirty="0"/>
              <a:t>签订承诺书</a:t>
            </a:r>
            <a:endParaRPr altLang="zh-CN" sz="2400" dirty="0"/>
          </a:p>
        </p:txBody>
      </p:sp>
      <p:sp>
        <p:nvSpPr>
          <p:cNvPr id="78850" name="文本框 2"/>
          <p:cNvSpPr txBox="1"/>
          <p:nvPr/>
        </p:nvSpPr>
        <p:spPr>
          <a:xfrm>
            <a:off x="2180908" y="1057911"/>
            <a:ext cx="7396162" cy="42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44780" indent="-144780">
              <a:lnSpc>
                <a:spcPct val="120000"/>
              </a:lnSpc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zh-CN">
                <a:latin typeface="Arial" panose="020B0604020202020204" pitchFamily="34" charset="0"/>
                <a:ea typeface="微软雅黑" panose="020B0503020204020204" pitchFamily="34" charset="-122"/>
              </a:rPr>
              <a:t>学生进入报名网页后，仔细阅读报考相关内容</a:t>
            </a:r>
            <a:endParaRPr lang="zh-CN" altLang="zh-CN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4516" y="1976120"/>
            <a:ext cx="8630285" cy="4215130"/>
          </a:xfrm>
          <a:prstGeom prst="rect">
            <a:avLst/>
          </a:prstGeom>
        </p:spPr>
      </p:pic>
      <p:sp>
        <p:nvSpPr>
          <p:cNvPr id="2" name="文本框 2"/>
          <p:cNvSpPr txBox="1"/>
          <p:nvPr/>
        </p:nvSpPr>
        <p:spPr>
          <a:xfrm>
            <a:off x="2180908" y="1396365"/>
            <a:ext cx="7396162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44780" indent="-144780">
              <a:lnSpc>
                <a:spcPct val="120000"/>
              </a:lnSpc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阅读完后，点击页面下方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同意签订此书，诚信参加考试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按钮，进入报考信息填报页面。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上箭头标注 3"/>
          <p:cNvSpPr/>
          <p:nvPr/>
        </p:nvSpPr>
        <p:spPr>
          <a:xfrm>
            <a:off x="5718175" y="5709921"/>
            <a:ext cx="863600" cy="575945"/>
          </a:xfrm>
          <a:prstGeom prst="upArrowCallout">
            <a:avLst/>
          </a:prstGeom>
          <a:gradFill>
            <a:gsLst>
              <a:gs pos="46000">
                <a:srgbClr val="00B050"/>
              </a:gs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进入报考系统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上箭头标注 4"/>
          <p:cNvSpPr/>
          <p:nvPr/>
        </p:nvSpPr>
        <p:spPr>
          <a:xfrm>
            <a:off x="6774180" y="5700396"/>
            <a:ext cx="863600" cy="575945"/>
          </a:xfrm>
          <a:prstGeom prst="upArrowCallou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退出报考系统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dirty="0"/>
              <a:t>4.</a:t>
            </a:r>
            <a:r>
              <a:rPr sz="2400" dirty="0"/>
              <a:t>信息填报</a:t>
            </a:r>
            <a:r>
              <a:rPr lang="en-US" sz="2400" dirty="0"/>
              <a:t>.</a:t>
            </a:r>
            <a:endParaRPr lang="zh-CN" sz="2400" dirty="0"/>
          </a:p>
        </p:txBody>
      </p:sp>
      <p:sp>
        <p:nvSpPr>
          <p:cNvPr id="78850" name="文本框 2"/>
          <p:cNvSpPr txBox="1"/>
          <p:nvPr/>
        </p:nvSpPr>
        <p:spPr>
          <a:xfrm>
            <a:off x="2053908" y="848360"/>
            <a:ext cx="7396162" cy="1751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44780" indent="-144780">
              <a:lnSpc>
                <a:spcPct val="120000"/>
              </a:lnSpc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学生选择所在学校（考点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83040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湖南工艺美术职业学院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），然后填写证件号码、学号、姓名，填写完后</a:t>
            </a:r>
            <a:r>
              <a:rPr lang="zh-CN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验证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按钮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，系统将自动链接学籍库中的相关信息和照片。学生核对无误后，在报考页面下面输入邮箱、联系电话、设置密码、确认密码（密码不包含特殊字符）。然后点击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提交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按钮即可转入下一步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675" y="2854326"/>
            <a:ext cx="8622030" cy="2943225"/>
          </a:xfrm>
          <a:prstGeom prst="rect">
            <a:avLst/>
          </a:prstGeom>
        </p:spPr>
      </p:pic>
      <p:sp>
        <p:nvSpPr>
          <p:cNvPr id="11" name="左箭头标注 10"/>
          <p:cNvSpPr/>
          <p:nvPr/>
        </p:nvSpPr>
        <p:spPr>
          <a:xfrm rot="18300000">
            <a:off x="9624061" y="1234440"/>
            <a:ext cx="1263015" cy="1400810"/>
          </a:xfrm>
          <a:prstGeom prst="leftArrowCallout">
            <a:avLst/>
          </a:prstGeom>
          <a:solidFill>
            <a:srgbClr val="FFC000"/>
          </a:solidFill>
          <a:ln>
            <a:noFill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考生需填报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左箭头标注 11"/>
          <p:cNvSpPr/>
          <p:nvPr/>
        </p:nvSpPr>
        <p:spPr>
          <a:xfrm rot="6000000">
            <a:off x="3213736" y="5414010"/>
            <a:ext cx="1263015" cy="1400810"/>
          </a:xfrm>
          <a:prstGeom prst="leftArrowCallout">
            <a:avLst/>
          </a:prstGeom>
          <a:solidFill>
            <a:srgbClr val="FFC000"/>
          </a:solidFill>
          <a:ln>
            <a:noFill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考生需填报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爆炸形 1 12"/>
          <p:cNvSpPr/>
          <p:nvPr/>
        </p:nvSpPr>
        <p:spPr>
          <a:xfrm rot="19740000">
            <a:off x="4130040" y="3511550"/>
            <a:ext cx="819150" cy="819150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系统自动链接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爆炸形 1 13"/>
          <p:cNvSpPr/>
          <p:nvPr/>
        </p:nvSpPr>
        <p:spPr>
          <a:xfrm rot="2520000">
            <a:off x="9109710" y="3566796"/>
            <a:ext cx="1008380" cy="1007745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系统自动链接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>
          <a:xfrm>
            <a:off x="725170" y="0"/>
            <a:ext cx="10515600" cy="13255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dirty="0"/>
              <a:t>5.</a:t>
            </a:r>
            <a:r>
              <a:rPr sz="2400" dirty="0"/>
              <a:t>报名缴费</a:t>
            </a:r>
            <a:endParaRPr sz="2400" dirty="0"/>
          </a:p>
        </p:txBody>
      </p:sp>
      <p:sp>
        <p:nvSpPr>
          <p:cNvPr id="78850" name="文本框 2"/>
          <p:cNvSpPr txBox="1"/>
          <p:nvPr/>
        </p:nvSpPr>
        <p:spPr>
          <a:xfrm>
            <a:off x="2054226" y="692150"/>
            <a:ext cx="8284845" cy="14219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44780" indent="-144780">
              <a:lnSpc>
                <a:spcPct val="120000"/>
              </a:lnSpc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学生报名提交后进入缴费页面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支付报名费用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按钮，系统缴费页面上出现二维码，学生通过微信或支付宝扫码缴费即可，也可以选择网银缴费。缴费成功后点击一下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刷新支付状态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按钮，缴费状态会由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已提交（未完成）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变成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已缴费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 descr="C:\Users\Administrator\Desktop\图片6.jpg图片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37666" y="2085340"/>
            <a:ext cx="6285865" cy="3235960"/>
          </a:xfrm>
          <a:prstGeom prst="rect">
            <a:avLst/>
          </a:prstGeom>
        </p:spPr>
      </p:pic>
      <p:pic>
        <p:nvPicPr>
          <p:cNvPr id="7" name="图片 6" descr="支付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35" y="3823970"/>
            <a:ext cx="4903470" cy="278892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559301" y="4476750"/>
            <a:ext cx="953135" cy="1225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>
          <a:xfrm>
            <a:off x="798195" y="0"/>
            <a:ext cx="10515600" cy="13255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dirty="0"/>
              <a:t>6.</a:t>
            </a:r>
            <a:r>
              <a:rPr sz="2400" dirty="0"/>
              <a:t>报名缴费</a:t>
            </a:r>
            <a:endParaRPr sz="2400" dirty="0"/>
          </a:p>
        </p:txBody>
      </p:sp>
      <p:sp>
        <p:nvSpPr>
          <p:cNvPr id="78850" name="文本框 2"/>
          <p:cNvSpPr txBox="1"/>
          <p:nvPr/>
        </p:nvSpPr>
        <p:spPr>
          <a:xfrm>
            <a:off x="2053908" y="692151"/>
            <a:ext cx="7396162" cy="423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44780" indent="-144780">
              <a:lnSpc>
                <a:spcPct val="120000"/>
              </a:lnSpc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缴费完成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图片7.jpg图片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03705" y="1480820"/>
            <a:ext cx="8704580" cy="3510280"/>
          </a:xfrm>
          <a:prstGeom prst="rect">
            <a:avLst/>
          </a:prstGeom>
        </p:spPr>
      </p:pic>
      <p:sp>
        <p:nvSpPr>
          <p:cNvPr id="3" name="波形 2">
            <a:hlinkClick r:id="" action="ppaction://noaction"/>
          </p:cNvPr>
          <p:cNvSpPr/>
          <p:nvPr/>
        </p:nvSpPr>
        <p:spPr>
          <a:xfrm>
            <a:off x="8041005" y="5356226"/>
            <a:ext cx="934720" cy="540385"/>
          </a:xfrm>
          <a:prstGeom prst="wave">
            <a:avLst/>
          </a:prstGeom>
          <a:solidFill>
            <a:srgbClr val="FFC000"/>
          </a:solidFill>
          <a:ln>
            <a:noFill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未完成缴费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106,&quot;width&quot;:12561}"/>
</p:tagLst>
</file>

<file path=ppt/tags/tag2.xml><?xml version="1.0" encoding="utf-8"?>
<p:tagLst xmlns:p="http://schemas.openxmlformats.org/presentationml/2006/main">
  <p:tag name="KSO_WM_UNIT_PLACING_PICTURE_USER_VIEWPORT" val="{&quot;height&quot;:10656,&quot;width&quot;:22356}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519</Words>
  <Application>WPS 演示</Application>
  <PresentationFormat>宽屏</PresentationFormat>
  <Paragraphs>70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Calibri Light</vt:lpstr>
      <vt:lpstr>Office 主题</vt:lpstr>
      <vt:lpstr>PowerPoint 演示文稿</vt:lpstr>
      <vt:lpstr>1.登录系统</vt:lpstr>
      <vt:lpstr>2.——登录系统</vt:lpstr>
      <vt:lpstr>3.签订承诺书</vt:lpstr>
      <vt:lpstr>4.信息填报</vt:lpstr>
      <vt:lpstr>5.报名缴费</vt:lpstr>
      <vt:lpstr>6.报名缴费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陈颖刚</dc:creator>
  <cp:lastModifiedBy>Administrator</cp:lastModifiedBy>
  <cp:revision>3</cp:revision>
  <dcterms:created xsi:type="dcterms:W3CDTF">2021-03-06T07:51:00Z</dcterms:created>
  <dcterms:modified xsi:type="dcterms:W3CDTF">2021-03-22T09:36:35Z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